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8" r:id="rId3"/>
    <p:sldId id="259" r:id="rId4"/>
    <p:sldId id="268" r:id="rId6"/>
    <p:sldId id="400" r:id="rId7"/>
    <p:sldId id="454" r:id="rId8"/>
    <p:sldId id="661" r:id="rId9"/>
    <p:sldId id="365" r:id="rId10"/>
    <p:sldId id="481" r:id="rId11"/>
    <p:sldId id="556" r:id="rId12"/>
    <p:sldId id="519" r:id="rId13"/>
    <p:sldId id="520" r:id="rId14"/>
    <p:sldId id="521" r:id="rId15"/>
    <p:sldId id="522" r:id="rId16"/>
    <p:sldId id="523" r:id="rId17"/>
    <p:sldId id="524" r:id="rId18"/>
    <p:sldId id="525" r:id="rId19"/>
    <p:sldId id="526" r:id="rId20"/>
    <p:sldId id="527" r:id="rId21"/>
    <p:sldId id="557" r:id="rId22"/>
    <p:sldId id="366" r:id="rId23"/>
    <p:sldId id="484" r:id="rId24"/>
    <p:sldId id="485" r:id="rId25"/>
    <p:sldId id="397" r:id="rId26"/>
    <p:sldId id="513" r:id="rId27"/>
    <p:sldId id="586" r:id="rId28"/>
    <p:sldId id="587" r:id="rId29"/>
    <p:sldId id="399" r:id="rId30"/>
    <p:sldId id="514" r:id="rId31"/>
    <p:sldId id="398" r:id="rId32"/>
    <p:sldId id="515" r:id="rId33"/>
    <p:sldId id="602" r:id="rId34"/>
    <p:sldId id="603" r:id="rId35"/>
    <p:sldId id="604" r:id="rId36"/>
    <p:sldId id="605" r:id="rId37"/>
    <p:sldId id="616" r:id="rId38"/>
    <p:sldId id="516" r:id="rId39"/>
    <p:sldId id="618" r:id="rId40"/>
    <p:sldId id="619" r:id="rId41"/>
    <p:sldId id="620" r:id="rId42"/>
    <p:sldId id="621" r:id="rId43"/>
    <p:sldId id="622" r:id="rId44"/>
    <p:sldId id="334" r:id="rId45"/>
    <p:sldId id="517" r:id="rId46"/>
    <p:sldId id="658" r:id="rId47"/>
    <p:sldId id="659" r:id="rId48"/>
    <p:sldId id="660" r:id="rId49"/>
    <p:sldId id="401" r:id="rId50"/>
    <p:sldId id="518" r:id="rId51"/>
    <p:sldId id="632" r:id="rId52"/>
    <p:sldId id="644" r:id="rId53"/>
    <p:sldId id="645" r:id="rId54"/>
    <p:sldId id="646" r:id="rId55"/>
    <p:sldId id="647" r:id="rId56"/>
    <p:sldId id="545" r:id="rId57"/>
    <p:sldId id="546" r:id="rId58"/>
    <p:sldId id="640" r:id="rId59"/>
    <p:sldId id="641" r:id="rId60"/>
    <p:sldId id="642" r:id="rId61"/>
    <p:sldId id="643" r:id="rId62"/>
    <p:sldId id="638" r:id="rId63"/>
    <p:sldId id="282" r:id="rId64"/>
    <p:sldId id="554" r:id="rId65"/>
    <p:sldId id="28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27FFF"/>
    <a:srgbClr val="0C0C0C"/>
    <a:srgbClr val="161E2D"/>
    <a:srgbClr val="D34BD9"/>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commentAuthors" Target="commentAuthors.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you can see how the packaging between v1 and 2 differs. </a:t>
            </a:r>
            <a:endParaRPr lang="en-US" dirty="0"/>
          </a:p>
          <a:p>
            <a:r>
              <a:rPr lang="en-US" dirty="0"/>
              <a:t>This example is using typescript and you can see that in the package json the amount of dependencies we need to import is very long.</a:t>
            </a:r>
            <a:endParaRPr lang="en-US" dirty="0"/>
          </a:p>
          <a:p>
            <a:endParaRPr lang="en-US" dirty="0"/>
          </a:p>
          <a:p>
            <a:r>
              <a:rPr lang="en-US" dirty="0"/>
              <a:t>When ever we update the version of CDK we need to update all the versions of all the dependencies. This is quite tedious work.</a:t>
            </a:r>
            <a:endParaRPr lang="en-US" dirty="0"/>
          </a:p>
          <a:p>
            <a:endParaRPr lang="en-US" dirty="0"/>
          </a:p>
          <a:p>
            <a:r>
              <a:rPr lang="en-US" dirty="0"/>
              <a:t>In the case of v2 there is only one package for all the libraries and then if we want to use some experimental construct we can just import that library with the specific version we are interested in.</a:t>
            </a:r>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hyperlink" Target="https://aws.amazon.com/cdk/?nc1=h_ls&#13;&#13;" TargetMode="External"/><Relationship Id="rId2" Type="http://schemas.openxmlformats.org/officeDocument/2006/relationships/hyperlink" Target="https://aws.amazon.com/cdk/faqs/&#13;" TargetMode="Externa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5" Type="http://schemas.openxmlformats.org/officeDocument/2006/relationships/slideLayout" Target="../slideLayouts/slideLayout7.xml"/><Relationship Id="rId14" Type="http://schemas.openxmlformats.org/officeDocument/2006/relationships/image" Target="../media/image40.png"/><Relationship Id="rId13" Type="http://schemas.openxmlformats.org/officeDocument/2006/relationships/image" Target="../media/image39.png"/><Relationship Id="rId12" Type="http://schemas.openxmlformats.org/officeDocument/2006/relationships/image" Target="../media/image38.png"/><Relationship Id="rId11" Type="http://schemas.openxmlformats.org/officeDocument/2006/relationships/image" Target="../media/image37.png"/><Relationship Id="rId10" Type="http://schemas.openxmlformats.org/officeDocument/2006/relationships/image" Target="../media/image36.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6" Type="http://schemas.openxmlformats.org/officeDocument/2006/relationships/slideLayout" Target="../slideLayouts/slideLayout7.xml"/><Relationship Id="rId25" Type="http://schemas.openxmlformats.org/officeDocument/2006/relationships/image" Target="../media/image65.png"/><Relationship Id="rId24" Type="http://schemas.openxmlformats.org/officeDocument/2006/relationships/image" Target="../media/image64.png"/><Relationship Id="rId23" Type="http://schemas.openxmlformats.org/officeDocument/2006/relationships/image" Target="../media/image63.png"/><Relationship Id="rId22" Type="http://schemas.openxmlformats.org/officeDocument/2006/relationships/image" Target="../media/image62.png"/><Relationship Id="rId21" Type="http://schemas.openxmlformats.org/officeDocument/2006/relationships/image" Target="../media/image61.png"/><Relationship Id="rId20" Type="http://schemas.openxmlformats.org/officeDocument/2006/relationships/image" Target="../media/image60.png"/><Relationship Id="rId2" Type="http://schemas.openxmlformats.org/officeDocument/2006/relationships/image" Target="../media/image42.png"/><Relationship Id="rId19" Type="http://schemas.openxmlformats.org/officeDocument/2006/relationships/image" Target="../media/image59.png"/><Relationship Id="rId18" Type="http://schemas.openxmlformats.org/officeDocument/2006/relationships/image" Target="../media/image58.png"/><Relationship Id="rId17" Type="http://schemas.openxmlformats.org/officeDocument/2006/relationships/image" Target="../media/image57.png"/><Relationship Id="rId16" Type="http://schemas.openxmlformats.org/officeDocument/2006/relationships/image" Target="../media/image56.png"/><Relationship Id="rId15" Type="http://schemas.openxmlformats.org/officeDocument/2006/relationships/image" Target="../media/image55.png"/><Relationship Id="rId14" Type="http://schemas.openxmlformats.org/officeDocument/2006/relationships/image" Target="../media/image54.png"/><Relationship Id="rId13" Type="http://schemas.openxmlformats.org/officeDocument/2006/relationships/image" Target="../media/image53.png"/><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image" Target="../media/image41.png"/></Relationships>
</file>

<file path=ppt/slides/_rels/slide15.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image" Target="../media/image73.png"/><Relationship Id="rId7" Type="http://schemas.openxmlformats.org/officeDocument/2006/relationships/image" Target="../media/image72.png"/><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2" Type="http://schemas.openxmlformats.org/officeDocument/2006/relationships/slideLayout" Target="../slideLayouts/slideLayout7.xml"/><Relationship Id="rId11" Type="http://schemas.openxmlformats.org/officeDocument/2006/relationships/hyperlink" Target="https://www.youtube.com/watch?v=R7wSTZ54gNk&amp;t=261s&#13;" TargetMode="External"/><Relationship Id="rId10" Type="http://schemas.openxmlformats.org/officeDocument/2006/relationships/image" Target="../media/image75.png"/><Relationship Id="rId1" Type="http://schemas.openxmlformats.org/officeDocument/2006/relationships/image" Target="../media/image66.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2.png"/><Relationship Id="rId1" Type="http://schemas.openxmlformats.org/officeDocument/2006/relationships/image" Target="../media/image8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github.com/weder96/presentationCampusParty2022&#13;" TargetMode="Externa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hyperlink" Target="https://github.com/weder96/aws-image-upload-wsousa&#13;" TargetMode="External"/></Relationships>
</file>

<file path=ppt/slides/_rels/slide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hyperlink" Target="https://github.com/weder96&#13;"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hyperlink" Target="https://www.linkedin.com/in/wedermarianodesousa/&#13;" TargetMode="External"/><Relationship Id="rId2" Type="http://schemas.openxmlformats.org/officeDocument/2006/relationships/image" Target="../media/image3.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3.png"/><Relationship Id="rId15" Type="http://schemas.openxmlformats.org/officeDocument/2006/relationships/hyperlink" Target="https://dev.to/weder96" TargetMode="External"/><Relationship Id="rId14" Type="http://schemas.openxmlformats.org/officeDocument/2006/relationships/image" Target="../media/image12.png"/><Relationship Id="rId13" Type="http://schemas.openxmlformats.org/officeDocument/2006/relationships/image" Target="../media/image11.png"/><Relationship Id="rId12" Type="http://schemas.openxmlformats.org/officeDocument/2006/relationships/image" Target="../media/image10.png"/><Relationship Id="rId11" Type="http://schemas.openxmlformats.org/officeDocument/2006/relationships/hyperlink" Target="https://twitter.com/weder96" TargetMode="External"/><Relationship Id="rId10" Type="http://schemas.openxmlformats.org/officeDocument/2006/relationships/image" Target="../media/image9.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8.png"/><Relationship Id="rId1" Type="http://schemas.openxmlformats.org/officeDocument/2006/relationships/hyperlink" Target="https://aws.amazon.com/developer/language/java/?nc1=h_ls&#13;" TargetMode="Externa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hyperlink" Target="https://aws.amazon.com/developer/language/java/?nc1=h_ls&#13;" TargetMode="Externa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95.png"/><Relationship Id="rId7" Type="http://schemas.openxmlformats.org/officeDocument/2006/relationships/image" Target="../media/image94.png"/><Relationship Id="rId6" Type="http://schemas.openxmlformats.org/officeDocument/2006/relationships/image" Target="../media/image2.svg"/><Relationship Id="rId5" Type="http://schemas.openxmlformats.org/officeDocument/2006/relationships/image" Target="../media/image93.png"/><Relationship Id="rId4" Type="http://schemas.openxmlformats.org/officeDocument/2006/relationships/image" Target="../media/image1.svg"/><Relationship Id="rId3" Type="http://schemas.openxmlformats.org/officeDocument/2006/relationships/image" Target="../media/image92.png"/><Relationship Id="rId2" Type="http://schemas.openxmlformats.org/officeDocument/2006/relationships/image" Target="../media/image86.png"/><Relationship Id="rId13" Type="http://schemas.openxmlformats.org/officeDocument/2006/relationships/slideLayout" Target="../slideLayouts/slideLayout7.xml"/><Relationship Id="rId12" Type="http://schemas.openxmlformats.org/officeDocument/2006/relationships/image" Target="../media/image4.svg"/><Relationship Id="rId11" Type="http://schemas.openxmlformats.org/officeDocument/2006/relationships/image" Target="../media/image97.png"/><Relationship Id="rId10" Type="http://schemas.openxmlformats.org/officeDocument/2006/relationships/image" Target="../media/image96.png"/><Relationship Id="rId1" Type="http://schemas.openxmlformats.org/officeDocument/2006/relationships/image" Target="../media/image90.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github.com/weder96/campusParty3/tree/main/backEnd/campus&#13;" TargetMode="External"/><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github.com/weder96/campusParty3/tree/main/backEnd/campus&#13;" TargetMode="Externa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07.png"/><Relationship Id="rId2" Type="http://schemas.openxmlformats.org/officeDocument/2006/relationships/image" Target="../media/image90.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2.svg"/><Relationship Id="rId7" Type="http://schemas.openxmlformats.org/officeDocument/2006/relationships/image" Target="../media/image93.png"/><Relationship Id="rId6" Type="http://schemas.openxmlformats.org/officeDocument/2006/relationships/image" Target="../media/image107.png"/><Relationship Id="rId5" Type="http://schemas.openxmlformats.org/officeDocument/2006/relationships/image" Target="../media/image94.png"/><Relationship Id="rId4" Type="http://schemas.openxmlformats.org/officeDocument/2006/relationships/image" Target="../media/image1.svg"/><Relationship Id="rId3" Type="http://schemas.openxmlformats.org/officeDocument/2006/relationships/image" Target="../media/image92.png"/><Relationship Id="rId2" Type="http://schemas.openxmlformats.org/officeDocument/2006/relationships/image" Target="../media/image86.png"/><Relationship Id="rId11" Type="http://schemas.openxmlformats.org/officeDocument/2006/relationships/slideLayout" Target="../slideLayouts/slideLayout7.xml"/><Relationship Id="rId10" Type="http://schemas.openxmlformats.org/officeDocument/2006/relationships/image" Target="../media/image4.svg"/><Relationship Id="rId1" Type="http://schemas.openxmlformats.org/officeDocument/2006/relationships/image" Target="../media/image90.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90.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110.png"/><Relationship Id="rId7" Type="http://schemas.openxmlformats.org/officeDocument/2006/relationships/image" Target="../media/image109.png"/><Relationship Id="rId6" Type="http://schemas.openxmlformats.org/officeDocument/2006/relationships/image" Target="../media/image2.svg"/><Relationship Id="rId5" Type="http://schemas.openxmlformats.org/officeDocument/2006/relationships/image" Target="../media/image93.png"/><Relationship Id="rId4" Type="http://schemas.openxmlformats.org/officeDocument/2006/relationships/image" Target="../media/image1.svg"/><Relationship Id="rId3" Type="http://schemas.openxmlformats.org/officeDocument/2006/relationships/image" Target="../media/image92.png"/><Relationship Id="rId2" Type="http://schemas.openxmlformats.org/officeDocument/2006/relationships/image" Target="../media/image86.png"/><Relationship Id="rId11" Type="http://schemas.openxmlformats.org/officeDocument/2006/relationships/slideLayout" Target="../slideLayouts/slideLayout7.xml"/><Relationship Id="rId10" Type="http://schemas.openxmlformats.org/officeDocument/2006/relationships/image" Target="../media/image4.svg"/><Relationship Id="rId1"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2.png"/><Relationship Id="rId1" Type="http://schemas.openxmlformats.org/officeDocument/2006/relationships/image" Target="../media/image111.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github.com/weder96/campusParty3/tree/main/backEnd/campus_docker" TargetMode="Externa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docs.docker.com/engine/reference/commandline/pull/&#13;" TargetMode="External"/><Relationship Id="rId2" Type="http://schemas.openxmlformats.org/officeDocument/2006/relationships/image" Target="../media/image118.png"/><Relationship Id="rId1" Type="http://schemas.openxmlformats.org/officeDocument/2006/relationships/image" Target="../media/image11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0.png"/><Relationship Id="rId1" Type="http://schemas.openxmlformats.org/officeDocument/2006/relationships/image" Target="../media/image119.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www.digitalocean.com/community/tutorials/how-to-install-and-use-docker-on-ubuntu-20-04-pt&#13;" TargetMode="External"/><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36.xml.rels><?xml version="1.0" encoding="UTF-8" standalone="yes"?>
<Relationships xmlns="http://schemas.openxmlformats.org/package/2006/relationships"><Relationship Id="rId9" Type="http://schemas.openxmlformats.org/officeDocument/2006/relationships/image" Target="../media/image126.png"/><Relationship Id="rId8" Type="http://schemas.openxmlformats.org/officeDocument/2006/relationships/image" Target="../media/image108.png"/><Relationship Id="rId7" Type="http://schemas.openxmlformats.org/officeDocument/2006/relationships/image" Target="../media/image125.png"/><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svg"/><Relationship Id="rId3" Type="http://schemas.openxmlformats.org/officeDocument/2006/relationships/image" Target="../media/image92.png"/><Relationship Id="rId2" Type="http://schemas.openxmlformats.org/officeDocument/2006/relationships/image" Target="../media/image86.png"/><Relationship Id="rId10" Type="http://schemas.openxmlformats.org/officeDocument/2006/relationships/slideLayout" Target="../slideLayouts/slideLayout7.xml"/><Relationship Id="rId1"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8.png"/><Relationship Id="rId1" Type="http://schemas.openxmlformats.org/officeDocument/2006/relationships/image" Target="../media/image127.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5.png"/><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9" Type="http://schemas.openxmlformats.org/officeDocument/2006/relationships/image" Target="../media/image138.png"/><Relationship Id="rId8" Type="http://schemas.openxmlformats.org/officeDocument/2006/relationships/image" Target="../media/image135.png"/><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94.png"/><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86.png"/><Relationship Id="rId10" Type="http://schemas.openxmlformats.org/officeDocument/2006/relationships/slideLayout" Target="../slideLayouts/slideLayout7.xml"/><Relationship Id="rId1" Type="http://schemas.openxmlformats.org/officeDocument/2006/relationships/image" Target="../media/image90.png"/></Relationships>
</file>

<file path=ppt/slides/_rels/slide44.xml.rels><?xml version="1.0" encoding="UTF-8" standalone="yes"?>
<Relationships xmlns="http://schemas.openxmlformats.org/package/2006/relationships"><Relationship Id="rId9" Type="http://schemas.openxmlformats.org/officeDocument/2006/relationships/image" Target="../media/image140.png"/><Relationship Id="rId8" Type="http://schemas.openxmlformats.org/officeDocument/2006/relationships/image" Target="../media/image139.png"/><Relationship Id="rId7" Type="http://schemas.openxmlformats.org/officeDocument/2006/relationships/image" Target="../media/image138.png"/><Relationship Id="rId6" Type="http://schemas.openxmlformats.org/officeDocument/2006/relationships/image" Target="../media/image135.png"/><Relationship Id="rId5" Type="http://schemas.openxmlformats.org/officeDocument/2006/relationships/image" Target="../media/image137.png"/><Relationship Id="rId4" Type="http://schemas.openxmlformats.org/officeDocument/2006/relationships/image" Target="../media/image86.png"/><Relationship Id="rId3" Type="http://schemas.openxmlformats.org/officeDocument/2006/relationships/image" Target="../media/image94.png"/><Relationship Id="rId2" Type="http://schemas.openxmlformats.org/officeDocument/2006/relationships/image" Target="../media/image93.png"/><Relationship Id="rId12" Type="http://schemas.openxmlformats.org/officeDocument/2006/relationships/slideLayout" Target="../slideLayouts/slideLayout7.xml"/><Relationship Id="rId11" Type="http://schemas.openxmlformats.org/officeDocument/2006/relationships/image" Target="../media/image136.png"/><Relationship Id="rId10" Type="http://schemas.openxmlformats.org/officeDocument/2006/relationships/image" Target="../media/image5.svg"/><Relationship Id="rId1" Type="http://schemas.openxmlformats.org/officeDocument/2006/relationships/image" Target="../media/image92.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3.png"/><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hyperlink" Target="https://github.com/weder96/campus_pipeline&#13;"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4.png"/><Relationship Id="rId1" Type="http://schemas.openxmlformats.org/officeDocument/2006/relationships/hyperlink" Target="https://aws.amazon.com/pt/blogs/devops/complete-ci-cd-with-aws-codecommit-aws-codebuild-aws-codedeploy-and-aws-codepipeline/" TargetMode="Externa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5.png"/><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146.png"/><Relationship Id="rId3" Type="http://schemas.openxmlformats.org/officeDocument/2006/relationships/image" Target="../media/image92.png"/><Relationship Id="rId2" Type="http://schemas.openxmlformats.org/officeDocument/2006/relationships/image" Target="../media/image86.png"/><Relationship Id="rId1" Type="http://schemas.openxmlformats.org/officeDocument/2006/relationships/image" Target="../media/image90.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 Id="rId3" Type="http://schemas.openxmlformats.org/officeDocument/2006/relationships/image" Target="../media/image147.png"/><Relationship Id="rId2" Type="http://schemas.openxmlformats.org/officeDocument/2006/relationships/hyperlink" Target="https://github.com/weder96/springboot-aws-lambda" TargetMode="External"/><Relationship Id="rId1" Type="http://schemas.openxmlformats.org/officeDocument/2006/relationships/hyperlink" Target="https://docs.spring.io/spring-cloud-function/docs/current/reference/html/aws.html" TargetMode="Externa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hyperlink" Target="https://aws.amazon.com/developer/language/java/?nc1=h_ls&#13;" TargetMode="External"/><Relationship Id="rId1" Type="http://schemas.openxmlformats.org/officeDocument/2006/relationships/hyperlink" Target="https://github.com/awsdocs/aws-doc-sdk-examples/tree/main" TargetMode="Externa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hyperlink" Target="https://github.com/weder96/springboot-aws-lambda" TargetMode="Externa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hyperlink" Target="https://github.com/weder96/springboot-aws-lambda" TargetMode="Externa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hyperlink" Target="https://github.com/weder96/springboot-aws-lambda" TargetMode="Externa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6.png"/><Relationship Id="rId1" Type="http://schemas.openxmlformats.org/officeDocument/2006/relationships/hyperlink" Target="https://github.com/weder96/springboot-aws-lambda" TargetMode="Externa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5.png"/><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svg"/><Relationship Id="rId6" Type="http://schemas.openxmlformats.org/officeDocument/2006/relationships/image" Target="../media/image157.png"/><Relationship Id="rId5" Type="http://schemas.openxmlformats.org/officeDocument/2006/relationships/image" Target="../media/image6.svg"/><Relationship Id="rId4" Type="http://schemas.openxmlformats.org/officeDocument/2006/relationships/image" Target="../media/image146.png"/><Relationship Id="rId3" Type="http://schemas.openxmlformats.org/officeDocument/2006/relationships/image" Target="../media/image92.png"/><Relationship Id="rId2" Type="http://schemas.openxmlformats.org/officeDocument/2006/relationships/image" Target="../media/image86.png"/><Relationship Id="rId1" Type="http://schemas.openxmlformats.org/officeDocument/2006/relationships/image" Target="../media/image9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aws.amazon.com/pt/blogs/compute/starting-up-faster-with-aws-lambda-snapstart/" TargetMode="Externa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hyperlink" Target="https://github.com/weder96/snapstart" TargetMode="Externa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2.png"/><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hyperlink" Target="https://github.com/weder96/snapstart" TargetMode="Externa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hyperlink" Target="https://github.com/weder96/snapstart" TargetMode="Externa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hyperlink" Target="https://github.com/awsdocs/aws-doc-sdk-examples/tree/main/javav2/example_code/s3" TargetMode="External"/><Relationship Id="rId2" Type="http://schemas.openxmlformats.org/officeDocument/2006/relationships/image" Target="../media/image16.png"/><Relationship Id="rId1" Type="http://schemas.openxmlformats.org/officeDocument/2006/relationships/hyperlink" Target="https://aws.amazon.com/sdk-for-java/" TargetMode="Externa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6.png"/><Relationship Id="rId2" Type="http://schemas.openxmlformats.org/officeDocument/2006/relationships/hyperlink" Target="https://s12d.com/java-workshop&#13;" TargetMode="External"/><Relationship Id="rId1" Type="http://schemas.openxmlformats.org/officeDocument/2006/relationships/image" Target="../media/image165.png"/></Relationships>
</file>

<file path=ppt/slides/_rels/slide61.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62.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7.png"/><Relationship Id="rId7" Type="http://schemas.openxmlformats.org/officeDocument/2006/relationships/hyperlink" Target="https://github.com/weder96&#13;"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hyperlink" Target="https://www.linkedin.com/in/wedermarianodesousa/&#13;" TargetMode="External"/><Relationship Id="rId2" Type="http://schemas.openxmlformats.org/officeDocument/2006/relationships/image" Target="../media/image3.png"/><Relationship Id="rId18" Type="http://schemas.openxmlformats.org/officeDocument/2006/relationships/notesSlide" Target="../notesSlides/notesSlide3.xml"/><Relationship Id="rId17" Type="http://schemas.openxmlformats.org/officeDocument/2006/relationships/slideLayout" Target="../slideLayouts/slideLayout1.xml"/><Relationship Id="rId16" Type="http://schemas.openxmlformats.org/officeDocument/2006/relationships/image" Target="../media/image9.png"/><Relationship Id="rId15" Type="http://schemas.openxmlformats.org/officeDocument/2006/relationships/image" Target="../media/image8.png"/><Relationship Id="rId14" Type="http://schemas.openxmlformats.org/officeDocument/2006/relationships/image" Target="../media/image13.png"/><Relationship Id="rId13" Type="http://schemas.openxmlformats.org/officeDocument/2006/relationships/hyperlink" Target="https://dev.to/weder96" TargetMode="External"/><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aws.amazon.com/intellij/" TargetMode="Externa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hyperlink" Target="https://aws.amazon.com/intellij/"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80340" y="250190"/>
            <a:ext cx="7701915" cy="2814955"/>
          </a:xfrm>
        </p:spPr>
        <p:txBody>
          <a:bodyPr>
            <a:normAutofit fontScale="90000"/>
          </a:bodyPr>
          <a:p>
            <a:r>
              <a:rPr lang="pt-PT" sz="6600" b="1">
                <a:solidFill>
                  <a:srgbClr val="527FFF"/>
                </a:solidFill>
              </a:rPr>
              <a:t>AWS </a:t>
            </a:r>
            <a:r>
              <a:rPr sz="6600" b="1">
                <a:solidFill>
                  <a:srgbClr val="527FFF"/>
                </a:solidFill>
              </a:rPr>
              <a:t>for Java</a:t>
            </a:r>
            <a:br>
              <a:rPr sz="6600" b="1">
                <a:solidFill>
                  <a:srgbClr val="527FFF"/>
                </a:solidFill>
              </a:rPr>
            </a:br>
            <a:r>
              <a:rPr sz="6600" b="1">
                <a:solidFill>
                  <a:srgbClr val="527FFF"/>
                </a:solidFill>
              </a:rPr>
              <a:t> </a:t>
            </a:r>
            <a:br>
              <a:rPr sz="6600" b="1">
                <a:solidFill>
                  <a:srgbClr val="527FFF"/>
                </a:solidFill>
              </a:rPr>
            </a:br>
            <a:r>
              <a:rPr lang="pt-PT" sz="6600" b="1">
                <a:solidFill>
                  <a:srgbClr val="527FFF"/>
                </a:solidFill>
              </a:rPr>
              <a:t>D</a:t>
            </a:r>
            <a:r>
              <a:rPr sz="6600" b="1">
                <a:solidFill>
                  <a:srgbClr val="527FFF"/>
                </a:solidFill>
              </a:rPr>
              <a:t>evelopers</a:t>
            </a:r>
            <a:endParaRPr sz="6600" b="1">
              <a:solidFill>
                <a:srgbClr val="527FFF"/>
              </a:solidFill>
            </a:endParaRPr>
          </a:p>
        </p:txBody>
      </p:sp>
      <p:sp>
        <p:nvSpPr>
          <p:cNvPr id="15" name="Text Box 14"/>
          <p:cNvSpPr txBox="1"/>
          <p:nvPr/>
        </p:nvSpPr>
        <p:spPr>
          <a:xfrm>
            <a:off x="9586595" y="6393815"/>
            <a:ext cx="2449830" cy="337185"/>
          </a:xfrm>
          <a:prstGeom prst="rect">
            <a:avLst/>
          </a:prstGeom>
          <a:noFill/>
        </p:spPr>
        <p:txBody>
          <a:bodyPr wrap="square" rtlCol="0" anchor="t">
            <a:spAutoFit/>
          </a:bodyPr>
          <a:p>
            <a:r>
              <a:rPr lang="pt-PT" altLang="en-US" sz="1600" b="1">
                <a:solidFill>
                  <a:schemeClr val="bg1"/>
                </a:solidFill>
              </a:rPr>
              <a:t>#CampusParty2023</a:t>
            </a:r>
            <a:endParaRPr lang="pt-PT" altLang="en-US" sz="16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144395" y="1118870"/>
            <a:ext cx="4792980" cy="748665"/>
          </a:xfrm>
          <a:prstGeom prst="rect">
            <a:avLst/>
          </a:prstGeom>
        </p:spPr>
        <p:txBody>
          <a:bodyPr vert="horz" wrap="square" lIns="0" tIns="10583" rIns="0" bIns="0" rtlCol="0">
            <a:spAutoFit/>
          </a:bodyPr>
          <a:lstStyle/>
          <a:p>
            <a:pPr marL="12700">
              <a:lnSpc>
                <a:spcPct val="100000"/>
              </a:lnSpc>
              <a:spcBef>
                <a:spcPts val="100"/>
              </a:spcBef>
            </a:pPr>
            <a:r>
              <a:rPr lang="en-US" sz="4800">
                <a:solidFill>
                  <a:srgbClr val="527FFF"/>
                </a:solidFill>
                <a:latin typeface="Swiss921 BT" panose="020B0806030502050204" charset="0"/>
                <a:cs typeface="Swiss921 BT" panose="020B0806030502050204" charset="0"/>
                <a:sym typeface="+mn-ea"/>
              </a:rPr>
              <a:t>AWS CDK for Java</a:t>
            </a:r>
            <a:endParaRPr lang="en-US" sz="4800" spc="170" dirty="0">
              <a:solidFill>
                <a:srgbClr val="527FFF"/>
              </a:solidFill>
              <a:latin typeface="Swiss921 BT" panose="020B0806030502050204" charset="0"/>
              <a:cs typeface="Swiss921 BT" panose="020B0806030502050204" charset="0"/>
              <a:sym typeface="+mn-ea"/>
            </a:endParaRPr>
          </a:p>
        </p:txBody>
      </p:sp>
      <p:pic>
        <p:nvPicPr>
          <p:cNvPr id="4" name="Picture 3"/>
          <p:cNvPicPr>
            <a:picLocks noChangeAspect="1"/>
          </p:cNvPicPr>
          <p:nvPr/>
        </p:nvPicPr>
        <p:blipFill>
          <a:blip r:embed="rId2"/>
          <a:stretch>
            <a:fillRect/>
          </a:stretch>
        </p:blipFill>
        <p:spPr>
          <a:xfrm>
            <a:off x="8559800" y="3698240"/>
            <a:ext cx="2532888" cy="2532888"/>
          </a:xfrm>
          <a:prstGeom prst="rect">
            <a:avLst/>
          </a:prstGeom>
        </p:spPr>
      </p:pic>
      <p:sp>
        <p:nvSpPr>
          <p:cNvPr id="2" name="Text Box 1"/>
          <p:cNvSpPr txBox="1"/>
          <p:nvPr/>
        </p:nvSpPr>
        <p:spPr>
          <a:xfrm>
            <a:off x="590550" y="831850"/>
            <a:ext cx="1198880" cy="1322070"/>
          </a:xfrm>
          <a:prstGeom prst="rect">
            <a:avLst/>
          </a:prstGeom>
          <a:noFill/>
        </p:spPr>
        <p:txBody>
          <a:bodyPr wrap="none" rtlCol="0">
            <a:spAutoFit/>
          </a:bodyPr>
          <a:p>
            <a:r>
              <a:rPr lang="pt-PT" altLang="en-US" sz="8000">
                <a:solidFill>
                  <a:schemeClr val="bg1"/>
                </a:solidFill>
                <a:latin typeface="Swiss921 BT" panose="020B0806030502050204" charset="0"/>
                <a:cs typeface="Swiss921 BT" panose="020B0806030502050204" charset="0"/>
              </a:rPr>
              <a:t>03</a:t>
            </a:r>
            <a:endParaRPr lang="pt-PT" altLang="en-US" sz="8000">
              <a:solidFill>
                <a:schemeClr val="bg1"/>
              </a:solidFill>
              <a:latin typeface="Swiss921 BT" panose="020B0806030502050204" charset="0"/>
              <a:cs typeface="Swiss921 BT" panose="020B080603050205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79761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2" name="Text Box 1"/>
          <p:cNvSpPr txBox="1"/>
          <p:nvPr/>
        </p:nvSpPr>
        <p:spPr>
          <a:xfrm>
            <a:off x="413385" y="1816100"/>
            <a:ext cx="10780395" cy="1014730"/>
          </a:xfrm>
          <a:prstGeom prst="rect">
            <a:avLst/>
          </a:prstGeom>
          <a:noFill/>
        </p:spPr>
        <p:txBody>
          <a:bodyPr wrap="square" rtlCol="0" anchor="t">
            <a:spAutoFit/>
          </a:bodyPr>
          <a:p>
            <a:pPr algn="l"/>
            <a:r>
              <a:rPr lang="en-US" sz="2000">
                <a:solidFill>
                  <a:schemeClr val="bg1"/>
                </a:solidFill>
              </a:rPr>
              <a:t>The AWS Cloud Development Kit (AWS CDK) is an open-source software development framework for defining cloud infrastructure as code with modern programming languages and deploying it through AWS CloudFormation.</a:t>
            </a:r>
            <a:endParaRPr lang="en-US" sz="2000">
              <a:solidFill>
                <a:schemeClr val="bg1"/>
              </a:solidFill>
            </a:endParaRPr>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7898130" y="5841365"/>
            <a:ext cx="3714750" cy="368300"/>
          </a:xfrm>
          <a:prstGeom prst="rect">
            <a:avLst/>
          </a:prstGeom>
          <a:noFill/>
        </p:spPr>
        <p:txBody>
          <a:bodyPr wrap="none" rtlCol="0">
            <a:spAutoFit/>
          </a:bodyPr>
          <a:p>
            <a:pPr algn="l"/>
            <a:r>
              <a:rPr lang="en-US">
                <a:solidFill>
                  <a:schemeClr val="bg1"/>
                </a:solidFill>
                <a:hlinkClick r:id="rId2" action="ppaction://hlinkfile"/>
              </a:rPr>
              <a:t>https://aws.amazon.com/cdk/faqs/</a:t>
            </a:r>
            <a:endParaRPr lang="en-US">
              <a:solidFill>
                <a:schemeClr val="bg1"/>
              </a:solidFill>
            </a:endParaRPr>
          </a:p>
        </p:txBody>
      </p:sp>
      <p:sp>
        <p:nvSpPr>
          <p:cNvPr id="6" name="Text Box 5"/>
          <p:cNvSpPr txBox="1"/>
          <p:nvPr/>
        </p:nvSpPr>
        <p:spPr>
          <a:xfrm>
            <a:off x="7844790" y="6229350"/>
            <a:ext cx="4262120" cy="645160"/>
          </a:xfrm>
          <a:prstGeom prst="rect">
            <a:avLst/>
          </a:prstGeom>
          <a:noFill/>
        </p:spPr>
        <p:txBody>
          <a:bodyPr wrap="square" rtlCol="0">
            <a:spAutoFit/>
          </a:bodyPr>
          <a:p>
            <a:pPr algn="l"/>
            <a:r>
              <a:rPr lang="en-US">
                <a:solidFill>
                  <a:schemeClr val="bg1"/>
                </a:solidFill>
                <a:hlinkClick r:id="rId3" action="ppaction://hlinkfile"/>
              </a:rPr>
              <a:t>https://aws.amazon.com/cdk/?nc1=h_ls</a:t>
            </a:r>
            <a:endParaRPr lang="en-US">
              <a:solidFill>
                <a:schemeClr val="bg1"/>
              </a:solidFill>
              <a:hlinkClick r:id="rId3" action="ppaction://hlinkfile"/>
            </a:endParaRPr>
          </a:p>
          <a:p>
            <a:endParaRPr lang="en-US">
              <a:solidFill>
                <a:schemeClr val="bg1"/>
              </a:solidFill>
            </a:endParaRPr>
          </a:p>
        </p:txBody>
      </p:sp>
      <p:pic>
        <p:nvPicPr>
          <p:cNvPr id="3" name="Picture 2"/>
          <p:cNvPicPr>
            <a:picLocks noChangeAspect="1"/>
          </p:cNvPicPr>
          <p:nvPr/>
        </p:nvPicPr>
        <p:blipFill>
          <a:blip r:embed="rId4"/>
          <a:stretch>
            <a:fillRect/>
          </a:stretch>
        </p:blipFill>
        <p:spPr>
          <a:xfrm>
            <a:off x="8091170" y="3417570"/>
            <a:ext cx="3204210" cy="1476375"/>
          </a:xfrm>
          <a:prstGeom prst="rect">
            <a:avLst/>
          </a:prstGeom>
        </p:spPr>
      </p:pic>
      <p:grpSp>
        <p:nvGrpSpPr>
          <p:cNvPr id="7" name="Group 6"/>
          <p:cNvGrpSpPr/>
          <p:nvPr/>
        </p:nvGrpSpPr>
        <p:grpSpPr>
          <a:xfrm>
            <a:off x="440055" y="551815"/>
            <a:ext cx="1594485" cy="76200"/>
            <a:chOff x="533" y="869"/>
            <a:chExt cx="4189" cy="120"/>
          </a:xfrm>
        </p:grpSpPr>
        <p:sp>
          <p:nvSpPr>
            <p:cNvPr id="8" name="Rectangles 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295" y="626745"/>
            <a:ext cx="10515600" cy="866140"/>
          </a:xfrm>
        </p:spPr>
        <p:txBody>
          <a:bodyPr/>
          <a:lstStyle/>
          <a:p>
            <a:r>
              <a:rPr lang="en-US" sz="2000" b="1" dirty="0">
                <a:solidFill>
                  <a:schemeClr val="bg1"/>
                </a:solidFill>
              </a:rPr>
              <a:t>Difference between v2 and v1</a:t>
            </a:r>
            <a:endParaRPr lang="en-US" sz="2000" b="1" dirty="0">
              <a:solidFill>
                <a:schemeClr val="bg1"/>
              </a:solidFill>
            </a:endParaRPr>
          </a:p>
        </p:txBody>
      </p:sp>
      <p:sp>
        <p:nvSpPr>
          <p:cNvPr id="3" name="Rectangle 2"/>
          <p:cNvSpPr/>
          <p:nvPr/>
        </p:nvSpPr>
        <p:spPr>
          <a:xfrm>
            <a:off x="439885" y="1999333"/>
            <a:ext cx="6096000" cy="2554545"/>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-amplify": "^1.125.0",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aws-appsync</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aws-codepipeline</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aws-cognito</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-lambda":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aws-sns</a:t>
            </a:r>
            <a:r>
              <a:rPr lang="en-US" sz="1600" dirty="0">
                <a:solidFill>
                  <a:schemeClr val="bg1"/>
                </a:solidFill>
                <a:latin typeface="Consolas" panose="020B0609020204030204" pitchFamily="49" charset="0"/>
                <a:cs typeface="Consolas" panose="020B0609020204030204" pitchFamily="49" charset="0"/>
              </a:rPr>
              <a:t>":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/core":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/pipelines": "^1.125.0",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4" name="Rectangle 3"/>
          <p:cNvSpPr/>
          <p:nvPr/>
        </p:nvSpPr>
        <p:spPr>
          <a:xfrm>
            <a:off x="6646127" y="2844518"/>
            <a:ext cx="6096000" cy="1323439"/>
          </a:xfrm>
          <a:prstGeom prst="rect">
            <a:avLst/>
          </a:prstGeom>
        </p:spPr>
        <p:txBody>
          <a:bodyPr>
            <a:spAutoFit/>
          </a:bodyPr>
          <a:lstStyle/>
          <a:p>
            <a:r>
              <a:rPr lang="en-US" sz="1600" dirty="0">
                <a:solidFill>
                  <a:schemeClr val="bg1"/>
                </a:solidFill>
                <a:latin typeface="Consolas" panose="020B0609020204030204" pitchFamily="49" charset="0"/>
                <a:cs typeface="Consolas" panose="020B0609020204030204" pitchFamily="49" charset="0"/>
              </a:rPr>
              <a:t>"dependencies": {</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cdk</a:t>
            </a:r>
            <a:r>
              <a:rPr lang="en-US" sz="1600" dirty="0">
                <a:solidFill>
                  <a:schemeClr val="bg1"/>
                </a:solidFill>
                <a:latin typeface="Consolas" panose="020B0609020204030204" pitchFamily="49" charset="0"/>
                <a:cs typeface="Consolas" panose="020B0609020204030204" pitchFamily="49" charset="0"/>
              </a:rPr>
              <a:t>-lib": "2.0.0",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"constructs": "^10.0.0",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aws-cdk</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aws</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iot</a:t>
            </a:r>
            <a:r>
              <a:rPr lang="en-US" sz="1600" dirty="0">
                <a:solidFill>
                  <a:schemeClr val="bg1"/>
                </a:solidFill>
                <a:latin typeface="Consolas" panose="020B0609020204030204" pitchFamily="49" charset="0"/>
                <a:cs typeface="Consolas" panose="020B0609020204030204" pitchFamily="49" charset="0"/>
              </a:rPr>
              <a:t>-alpha": "^2.0.0-alpha.0"</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endParaRPr lang="en-US" sz="1600" b="0" dirty="0">
              <a:solidFill>
                <a:schemeClr val="bg1"/>
              </a:solidFill>
              <a:effectLst/>
              <a:latin typeface="Consolas" panose="020B0609020204030204" pitchFamily="49" charset="0"/>
              <a:cs typeface="Consolas" panose="020B0609020204030204" pitchFamily="49" charset="0"/>
            </a:endParaRPr>
          </a:p>
        </p:txBody>
      </p:sp>
      <p:sp>
        <p:nvSpPr>
          <p:cNvPr id="6" name="Rectangle 5"/>
          <p:cNvSpPr/>
          <p:nvPr/>
        </p:nvSpPr>
        <p:spPr>
          <a:xfrm>
            <a:off x="371709" y="5182662"/>
            <a:ext cx="6096000" cy="1077218"/>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/core"</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aws-cdk</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-lambda"</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br>
              <a:rPr lang="en-US" sz="1600" dirty="0">
                <a:solidFill>
                  <a:srgbClr val="D4D4D4"/>
                </a:solidFill>
                <a:latin typeface="Consolas" panose="020B0609020204030204" pitchFamily="49" charset="0"/>
                <a:cs typeface="Consolas" panose="020B0609020204030204" pitchFamily="49" charset="0"/>
              </a:rPr>
            </a:b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7" name="Rectangle 6"/>
          <p:cNvSpPr/>
          <p:nvPr/>
        </p:nvSpPr>
        <p:spPr>
          <a:xfrm>
            <a:off x="6646127" y="5136496"/>
            <a:ext cx="6096000" cy="584775"/>
          </a:xfrm>
          <a:prstGeom prst="rect">
            <a:avLst/>
          </a:prstGeom>
        </p:spPr>
        <p:txBody>
          <a:bodyPr>
            <a:spAutoFit/>
          </a:bodyPr>
          <a:lstStyle/>
          <a:p>
            <a:r>
              <a:rPr lang="en-US" sz="1600" dirty="0">
                <a:solidFill>
                  <a:srgbClr val="C586C0"/>
                </a:solidFill>
                <a:latin typeface="Consolas" panose="020B0609020204030204" pitchFamily="49" charset="0"/>
                <a:cs typeface="Consolas" panose="020B0609020204030204" pitchFamily="49" charset="0"/>
              </a:rPr>
              <a:t>import</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9CDCFE"/>
                </a:solidFill>
                <a:latin typeface="Consolas" panose="020B0609020204030204" pitchFamily="49" charset="0"/>
                <a:cs typeface="Consolas" panose="020B0609020204030204" pitchFamily="49" charset="0"/>
              </a:rPr>
              <a:t>App</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9CDCFE"/>
                </a:solidFill>
                <a:latin typeface="Consolas" panose="020B0609020204030204" pitchFamily="49" charset="0"/>
                <a:cs typeface="Consolas" panose="020B0609020204030204" pitchFamily="49" charset="0"/>
              </a:rPr>
              <a:t>Stack</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C586C0"/>
                </a:solidFill>
                <a:latin typeface="Consolas" panose="020B0609020204030204" pitchFamily="49" charset="0"/>
                <a:cs typeface="Consolas" panose="020B0609020204030204" pitchFamily="49" charset="0"/>
              </a:rPr>
              <a:t>from</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t>
            </a:r>
            <a:r>
              <a:rPr lang="en-US" sz="1600" dirty="0">
                <a:solidFill>
                  <a:srgbClr val="D4D4D4"/>
                </a:solidFill>
                <a:latin typeface="Consolas" panose="020B0609020204030204" pitchFamily="49" charset="0"/>
                <a:cs typeface="Consolas" panose="020B0609020204030204" pitchFamily="49" charset="0"/>
              </a:rPr>
              <a:t>;</a:t>
            </a:r>
            <a:endParaRPr lang="en-US" sz="1600" dirty="0">
              <a:solidFill>
                <a:srgbClr val="D4D4D4"/>
              </a:solidFill>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const</a:t>
            </a:r>
            <a:r>
              <a:rPr lang="en-US" sz="1600" dirty="0">
                <a:solidFill>
                  <a:srgbClr val="D4D4D4"/>
                </a:solidFill>
                <a:latin typeface="Consolas" panose="020B0609020204030204" pitchFamily="49" charset="0"/>
                <a:cs typeface="Consolas" panose="020B0609020204030204" pitchFamily="49" charset="0"/>
              </a:rPr>
              <a:t> </a:t>
            </a:r>
            <a:r>
              <a:rPr lang="en-US" sz="1600" dirty="0">
                <a:solidFill>
                  <a:srgbClr val="4FC1FF"/>
                </a:solidFill>
                <a:latin typeface="Consolas" panose="020B0609020204030204" pitchFamily="49" charset="0"/>
                <a:cs typeface="Consolas" panose="020B0609020204030204" pitchFamily="49" charset="0"/>
              </a:rPr>
              <a:t>s3</a:t>
            </a:r>
            <a:r>
              <a:rPr lang="en-US" sz="1600" dirty="0">
                <a:solidFill>
                  <a:srgbClr val="D4D4D4"/>
                </a:solidFill>
                <a:latin typeface="Consolas" panose="020B0609020204030204" pitchFamily="49" charset="0"/>
                <a:cs typeface="Consolas" panose="020B0609020204030204" pitchFamily="49" charset="0"/>
              </a:rPr>
              <a:t> = </a:t>
            </a:r>
            <a:r>
              <a:rPr lang="en-US" sz="1600" dirty="0">
                <a:solidFill>
                  <a:srgbClr val="DCDCAA"/>
                </a:solidFill>
                <a:latin typeface="Consolas" panose="020B0609020204030204" pitchFamily="49" charset="0"/>
                <a:cs typeface="Consolas" panose="020B0609020204030204" pitchFamily="49" charset="0"/>
              </a:rPr>
              <a:t>require</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aws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cdk</a:t>
            </a:r>
            <a:r>
              <a:rPr lang="en-US" sz="1600" dirty="0">
                <a:solidFill>
                  <a:srgbClr val="CE9178"/>
                </a:solidFill>
                <a:latin typeface="Consolas" panose="020B0609020204030204" pitchFamily="49" charset="0"/>
                <a:cs typeface="Consolas" panose="020B0609020204030204" pitchFamily="49" charset="0"/>
              </a:rPr>
              <a:t>-lib/aws-s3"</a:t>
            </a:r>
            <a:r>
              <a:rPr lang="en-US" sz="1600" dirty="0">
                <a:solidFill>
                  <a:srgbClr val="D4D4D4"/>
                </a:solidFill>
                <a:latin typeface="Consolas" panose="020B0609020204030204" pitchFamily="49" charset="0"/>
                <a:cs typeface="Consolas" panose="020B0609020204030204" pitchFamily="49" charset="0"/>
              </a:rPr>
              <a:t>);</a:t>
            </a:r>
            <a:endParaRPr lang="en-US" sz="1600" b="0" dirty="0">
              <a:solidFill>
                <a:srgbClr val="D4D4D4"/>
              </a:solidFill>
              <a:effectLst/>
              <a:latin typeface="Consolas" panose="020B0609020204030204" pitchFamily="49" charset="0"/>
              <a:cs typeface="Consolas" panose="020B0609020204030204" pitchFamily="49" charset="0"/>
            </a:endParaRPr>
          </a:p>
        </p:txBody>
      </p:sp>
      <p:sp>
        <p:nvSpPr>
          <p:cNvPr id="8" name="Rectangle 7"/>
          <p:cNvSpPr/>
          <p:nvPr/>
        </p:nvSpPr>
        <p:spPr>
          <a:xfrm>
            <a:off x="393700" y="1965325"/>
            <a:ext cx="5144135" cy="289623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645910" y="1950720"/>
            <a:ext cx="5144135" cy="29102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94012"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646126" y="4964649"/>
            <a:ext cx="5144431" cy="1301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389557" y="1492862"/>
            <a:ext cx="938077" cy="369332"/>
          </a:xfrm>
          <a:prstGeom prst="rect">
            <a:avLst/>
          </a:prstGeom>
          <a:noFill/>
        </p:spPr>
        <p:txBody>
          <a:bodyPr wrap="none" rtlCol="0">
            <a:spAutoFit/>
          </a:bodyPr>
          <a:lstStyle/>
          <a:p>
            <a:pPr algn="l"/>
            <a:r>
              <a:rPr lang="en-US" dirty="0">
                <a:solidFill>
                  <a:schemeClr val="bg1"/>
                </a:solidFill>
              </a:rPr>
              <a:t>CDK v1</a:t>
            </a:r>
            <a:endParaRPr lang="en-US" dirty="0">
              <a:solidFill>
                <a:schemeClr val="bg1"/>
              </a:solidFill>
            </a:endParaRPr>
          </a:p>
        </p:txBody>
      </p:sp>
      <p:sp>
        <p:nvSpPr>
          <p:cNvPr id="13" name="TextBox 12"/>
          <p:cNvSpPr txBox="1"/>
          <p:nvPr/>
        </p:nvSpPr>
        <p:spPr>
          <a:xfrm>
            <a:off x="8668131" y="1477926"/>
            <a:ext cx="938077" cy="369332"/>
          </a:xfrm>
          <a:prstGeom prst="rect">
            <a:avLst/>
          </a:prstGeom>
          <a:noFill/>
        </p:spPr>
        <p:txBody>
          <a:bodyPr wrap="none" rtlCol="0">
            <a:spAutoFit/>
          </a:bodyPr>
          <a:lstStyle/>
          <a:p>
            <a:pPr algn="l"/>
            <a:r>
              <a:rPr lang="en-US" dirty="0">
                <a:solidFill>
                  <a:schemeClr val="bg1"/>
                </a:solidFill>
              </a:rPr>
              <a:t>CDK v2</a:t>
            </a:r>
            <a:endParaRPr lang="en-US" dirty="0">
              <a:solidFill>
                <a:schemeClr val="bg1"/>
              </a:solidFill>
            </a:endParaRPr>
          </a:p>
        </p:txBody>
      </p:sp>
      <p:grpSp>
        <p:nvGrpSpPr>
          <p:cNvPr id="5" name="Group 4"/>
          <p:cNvGrpSpPr/>
          <p:nvPr/>
        </p:nvGrpSpPr>
        <p:grpSpPr>
          <a:xfrm>
            <a:off x="440055" y="551815"/>
            <a:ext cx="1594485" cy="76200"/>
            <a:chOff x="533" y="869"/>
            <a:chExt cx="4189" cy="120"/>
          </a:xfrm>
        </p:grpSpPr>
        <p:sp>
          <p:nvSpPr>
            <p:cNvPr id="14" name="Rectangles 13"/>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2" name="object 4"/>
          <p:cNvSpPr/>
          <p:nvPr/>
        </p:nvSpPr>
        <p:spPr>
          <a:xfrm>
            <a:off x="9274123" y="2819933"/>
            <a:ext cx="1080706" cy="229514"/>
          </a:xfrm>
          <a:prstGeom prst="rect">
            <a:avLst/>
          </a:prstGeom>
          <a:blipFill>
            <a:blip r:embed="rId1" cstate="print"/>
            <a:stretch>
              <a:fillRect/>
            </a:stretch>
          </a:blipFill>
        </p:spPr>
        <p:txBody>
          <a:bodyPr wrap="square" lIns="0" tIns="0" rIns="0" bIns="0" rtlCol="0"/>
          <a:lstStyle/>
          <a:p/>
        </p:txBody>
      </p:sp>
      <p:grpSp>
        <p:nvGrpSpPr>
          <p:cNvPr id="43" name="object 5"/>
          <p:cNvGrpSpPr/>
          <p:nvPr/>
        </p:nvGrpSpPr>
        <p:grpSpPr>
          <a:xfrm>
            <a:off x="7904480" y="2252345"/>
            <a:ext cx="3011805" cy="3270885"/>
            <a:chOff x="9744456" y="1645920"/>
            <a:chExt cx="3298697" cy="3877056"/>
          </a:xfrm>
        </p:grpSpPr>
        <p:sp>
          <p:nvSpPr>
            <p:cNvPr id="44" name="object 6"/>
            <p:cNvSpPr/>
            <p:nvPr/>
          </p:nvSpPr>
          <p:spPr>
            <a:xfrm>
              <a:off x="9744456" y="1645920"/>
              <a:ext cx="1456944" cy="1459991"/>
            </a:xfrm>
            <a:prstGeom prst="rect">
              <a:avLst/>
            </a:prstGeom>
            <a:blipFill>
              <a:blip r:embed="rId2" cstate="print"/>
              <a:stretch>
                <a:fillRect/>
              </a:stretch>
            </a:blipFill>
          </p:spPr>
          <p:txBody>
            <a:bodyPr wrap="square" lIns="0" tIns="0" rIns="0" bIns="0" rtlCol="0"/>
            <a:lstStyle/>
            <a:p/>
          </p:txBody>
        </p:sp>
        <p:sp>
          <p:nvSpPr>
            <p:cNvPr id="45" name="object 7"/>
            <p:cNvSpPr/>
            <p:nvPr/>
          </p:nvSpPr>
          <p:spPr>
            <a:xfrm>
              <a:off x="9744456" y="2855976"/>
              <a:ext cx="1456944" cy="1456944"/>
            </a:xfrm>
            <a:prstGeom prst="rect">
              <a:avLst/>
            </a:prstGeom>
            <a:blipFill>
              <a:blip r:embed="rId3" cstate="print"/>
              <a:stretch>
                <a:fillRect/>
              </a:stretch>
            </a:blipFill>
          </p:spPr>
          <p:txBody>
            <a:bodyPr wrap="square" lIns="0" tIns="0" rIns="0" bIns="0" rtlCol="0"/>
            <a:lstStyle/>
            <a:p/>
          </p:txBody>
        </p:sp>
        <p:sp>
          <p:nvSpPr>
            <p:cNvPr id="46" name="object 8"/>
            <p:cNvSpPr/>
            <p:nvPr/>
          </p:nvSpPr>
          <p:spPr>
            <a:xfrm>
              <a:off x="11244453" y="3469004"/>
              <a:ext cx="1798700" cy="288340"/>
            </a:xfrm>
            <a:prstGeom prst="rect">
              <a:avLst/>
            </a:prstGeom>
            <a:blipFill>
              <a:blip r:embed="rId4" cstate="print"/>
              <a:stretch>
                <a:fillRect/>
              </a:stretch>
            </a:blipFill>
          </p:spPr>
          <p:txBody>
            <a:bodyPr wrap="square" lIns="0" tIns="0" rIns="0" bIns="0" rtlCol="0"/>
            <a:lstStyle/>
            <a:p/>
          </p:txBody>
        </p:sp>
        <p:sp>
          <p:nvSpPr>
            <p:cNvPr id="47" name="object 9"/>
            <p:cNvSpPr/>
            <p:nvPr/>
          </p:nvSpPr>
          <p:spPr>
            <a:xfrm>
              <a:off x="9744456" y="4066032"/>
              <a:ext cx="1456944" cy="1456944"/>
            </a:xfrm>
            <a:prstGeom prst="rect">
              <a:avLst/>
            </a:prstGeom>
            <a:blipFill>
              <a:blip r:embed="rId5" cstate="print"/>
              <a:stretch>
                <a:fillRect/>
              </a:stretch>
            </a:blipFill>
          </p:spPr>
          <p:txBody>
            <a:bodyPr wrap="square" lIns="0" tIns="0" rIns="0" bIns="0" rtlCol="0"/>
            <a:lstStyle/>
            <a:p/>
          </p:txBody>
        </p:sp>
        <p:sp>
          <p:nvSpPr>
            <p:cNvPr id="48" name="object 10"/>
            <p:cNvSpPr/>
            <p:nvPr/>
          </p:nvSpPr>
          <p:spPr>
            <a:xfrm>
              <a:off x="11242929" y="4784813"/>
              <a:ext cx="1567052" cy="230123"/>
            </a:xfrm>
            <a:prstGeom prst="rect">
              <a:avLst/>
            </a:prstGeom>
            <a:blipFill>
              <a:blip r:embed="rId6" cstate="print"/>
              <a:stretch>
                <a:fillRect/>
              </a:stretch>
            </a:blipFill>
          </p:spPr>
          <p:txBody>
            <a:bodyPr wrap="square" lIns="0" tIns="0" rIns="0" bIns="0" rtlCol="0"/>
            <a:lstStyle/>
            <a:p/>
          </p:txBody>
        </p:sp>
      </p:grpSp>
      <p:sp>
        <p:nvSpPr>
          <p:cNvPr id="50" name="object 12"/>
          <p:cNvSpPr/>
          <p:nvPr/>
        </p:nvSpPr>
        <p:spPr>
          <a:xfrm>
            <a:off x="8268004" y="5905804"/>
            <a:ext cx="620153" cy="620153"/>
          </a:xfrm>
          <a:prstGeom prst="rect">
            <a:avLst/>
          </a:prstGeom>
          <a:blipFill>
            <a:blip r:embed="rId7" cstate="print"/>
            <a:stretch>
              <a:fillRect/>
            </a:stretch>
          </a:blipFill>
        </p:spPr>
        <p:txBody>
          <a:bodyPr wrap="square" lIns="0" tIns="0" rIns="0" bIns="0" rtlCol="0"/>
          <a:lstStyle/>
          <a:p/>
        </p:txBody>
      </p:sp>
      <p:sp>
        <p:nvSpPr>
          <p:cNvPr id="51" name="object 13"/>
          <p:cNvSpPr/>
          <p:nvPr/>
        </p:nvSpPr>
        <p:spPr>
          <a:xfrm>
            <a:off x="9935209" y="5811488"/>
            <a:ext cx="824072" cy="824071"/>
          </a:xfrm>
          <a:prstGeom prst="rect">
            <a:avLst/>
          </a:prstGeom>
          <a:blipFill>
            <a:blip r:embed="rId8" cstate="print"/>
            <a:stretch>
              <a:fillRect/>
            </a:stretch>
          </a:blipFill>
        </p:spPr>
        <p:txBody>
          <a:bodyPr wrap="square" lIns="0" tIns="0" rIns="0" bIns="0" rtlCol="0"/>
          <a:lstStyle/>
          <a:p/>
        </p:txBody>
      </p:sp>
      <p:grpSp>
        <p:nvGrpSpPr>
          <p:cNvPr id="52" name="object 14"/>
          <p:cNvGrpSpPr/>
          <p:nvPr/>
        </p:nvGrpSpPr>
        <p:grpSpPr>
          <a:xfrm>
            <a:off x="9072003" y="5869787"/>
            <a:ext cx="724535" cy="724535"/>
            <a:chOff x="12233033" y="5695162"/>
            <a:chExt cx="724535" cy="724535"/>
          </a:xfrm>
        </p:grpSpPr>
        <p:sp>
          <p:nvSpPr>
            <p:cNvPr id="53" name="object 15"/>
            <p:cNvSpPr/>
            <p:nvPr/>
          </p:nvSpPr>
          <p:spPr>
            <a:xfrm>
              <a:off x="12233033" y="5695162"/>
              <a:ext cx="724535" cy="724535"/>
            </a:xfrm>
            <a:custGeom>
              <a:avLst/>
              <a:gdLst/>
              <a:ahLst/>
              <a:cxnLst/>
              <a:rect l="l" t="t" r="r" b="b"/>
              <a:pathLst>
                <a:path w="724534" h="724535">
                  <a:moveTo>
                    <a:pt x="361988" y="0"/>
                  </a:moveTo>
                  <a:lnTo>
                    <a:pt x="312867" y="3304"/>
                  </a:lnTo>
                  <a:lnTo>
                    <a:pt x="265756" y="12930"/>
                  </a:lnTo>
                  <a:lnTo>
                    <a:pt x="221084" y="28446"/>
                  </a:lnTo>
                  <a:lnTo>
                    <a:pt x="179284" y="49421"/>
                  </a:lnTo>
                  <a:lnTo>
                    <a:pt x="140786" y="75423"/>
                  </a:lnTo>
                  <a:lnTo>
                    <a:pt x="106022" y="106022"/>
                  </a:lnTo>
                  <a:lnTo>
                    <a:pt x="75423" y="140786"/>
                  </a:lnTo>
                  <a:lnTo>
                    <a:pt x="49421" y="179284"/>
                  </a:lnTo>
                  <a:lnTo>
                    <a:pt x="28446" y="221084"/>
                  </a:lnTo>
                  <a:lnTo>
                    <a:pt x="12930" y="265756"/>
                  </a:lnTo>
                  <a:lnTo>
                    <a:pt x="3304" y="312867"/>
                  </a:lnTo>
                  <a:lnTo>
                    <a:pt x="0" y="361988"/>
                  </a:lnTo>
                  <a:lnTo>
                    <a:pt x="3304" y="411111"/>
                  </a:lnTo>
                  <a:lnTo>
                    <a:pt x="12930" y="458225"/>
                  </a:lnTo>
                  <a:lnTo>
                    <a:pt x="28446" y="502898"/>
                  </a:lnTo>
                  <a:lnTo>
                    <a:pt x="49421" y="544700"/>
                  </a:lnTo>
                  <a:lnTo>
                    <a:pt x="75423" y="583199"/>
                  </a:lnTo>
                  <a:lnTo>
                    <a:pt x="106022" y="617964"/>
                  </a:lnTo>
                  <a:lnTo>
                    <a:pt x="140786" y="648564"/>
                  </a:lnTo>
                  <a:lnTo>
                    <a:pt x="179284" y="674567"/>
                  </a:lnTo>
                  <a:lnTo>
                    <a:pt x="221084" y="695542"/>
                  </a:lnTo>
                  <a:lnTo>
                    <a:pt x="265756" y="711058"/>
                  </a:lnTo>
                  <a:lnTo>
                    <a:pt x="312867" y="720684"/>
                  </a:lnTo>
                  <a:lnTo>
                    <a:pt x="361988" y="723988"/>
                  </a:lnTo>
                  <a:lnTo>
                    <a:pt x="411119" y="720684"/>
                  </a:lnTo>
                  <a:lnTo>
                    <a:pt x="458240" y="711058"/>
                  </a:lnTo>
                  <a:lnTo>
                    <a:pt x="502918" y="695542"/>
                  </a:lnTo>
                  <a:lnTo>
                    <a:pt x="544724" y="674567"/>
                  </a:lnTo>
                  <a:lnTo>
                    <a:pt x="583225" y="648564"/>
                  </a:lnTo>
                  <a:lnTo>
                    <a:pt x="617991" y="617964"/>
                  </a:lnTo>
                  <a:lnTo>
                    <a:pt x="648591" y="583199"/>
                  </a:lnTo>
                  <a:lnTo>
                    <a:pt x="674594" y="544700"/>
                  </a:lnTo>
                  <a:lnTo>
                    <a:pt x="695569" y="502898"/>
                  </a:lnTo>
                  <a:lnTo>
                    <a:pt x="711084" y="458225"/>
                  </a:lnTo>
                  <a:lnTo>
                    <a:pt x="720710" y="411111"/>
                  </a:lnTo>
                  <a:lnTo>
                    <a:pt x="724014" y="361988"/>
                  </a:lnTo>
                  <a:lnTo>
                    <a:pt x="720710" y="312867"/>
                  </a:lnTo>
                  <a:lnTo>
                    <a:pt x="711084" y="265756"/>
                  </a:lnTo>
                  <a:lnTo>
                    <a:pt x="695569" y="221084"/>
                  </a:lnTo>
                  <a:lnTo>
                    <a:pt x="674594" y="179284"/>
                  </a:lnTo>
                  <a:lnTo>
                    <a:pt x="648591" y="140786"/>
                  </a:lnTo>
                  <a:lnTo>
                    <a:pt x="617991" y="106022"/>
                  </a:lnTo>
                  <a:lnTo>
                    <a:pt x="583225" y="75423"/>
                  </a:lnTo>
                  <a:lnTo>
                    <a:pt x="544724" y="49421"/>
                  </a:lnTo>
                  <a:lnTo>
                    <a:pt x="502918" y="28446"/>
                  </a:lnTo>
                  <a:lnTo>
                    <a:pt x="458240" y="12930"/>
                  </a:lnTo>
                  <a:lnTo>
                    <a:pt x="411119" y="3304"/>
                  </a:lnTo>
                  <a:lnTo>
                    <a:pt x="361988" y="0"/>
                  </a:lnTo>
                  <a:close/>
                </a:path>
              </a:pathLst>
            </a:custGeom>
            <a:solidFill>
              <a:srgbClr val="FFFFFF"/>
            </a:solidFill>
          </p:spPr>
          <p:txBody>
            <a:bodyPr wrap="square" lIns="0" tIns="0" rIns="0" bIns="0" rtlCol="0"/>
            <a:lstStyle/>
            <a:p/>
          </p:txBody>
        </p:sp>
        <p:sp>
          <p:nvSpPr>
            <p:cNvPr id="54" name="object 16"/>
            <p:cNvSpPr/>
            <p:nvPr/>
          </p:nvSpPr>
          <p:spPr>
            <a:xfrm>
              <a:off x="12384024" y="5738291"/>
              <a:ext cx="401700" cy="577684"/>
            </a:xfrm>
            <a:prstGeom prst="rect">
              <a:avLst/>
            </a:prstGeom>
            <a:blipFill>
              <a:blip r:embed="rId9" cstate="print"/>
              <a:stretch>
                <a:fillRect/>
              </a:stretch>
            </a:blipFill>
          </p:spPr>
          <p:txBody>
            <a:bodyPr wrap="square" lIns="0" tIns="0" rIns="0" bIns="0" rtlCol="0"/>
            <a:lstStyle/>
            <a:p/>
          </p:txBody>
        </p:sp>
      </p:grpSp>
      <p:sp>
        <p:nvSpPr>
          <p:cNvPr id="55" name="object 17"/>
          <p:cNvSpPr/>
          <p:nvPr/>
        </p:nvSpPr>
        <p:spPr>
          <a:xfrm>
            <a:off x="7391704" y="5853404"/>
            <a:ext cx="733145" cy="723988"/>
          </a:xfrm>
          <a:prstGeom prst="rect">
            <a:avLst/>
          </a:prstGeom>
          <a:blipFill>
            <a:blip r:embed="rId10" cstate="print"/>
            <a:stretch>
              <a:fillRect/>
            </a:stretch>
          </a:blipFill>
        </p:spPr>
        <p:txBody>
          <a:bodyPr wrap="square" lIns="0" tIns="0" rIns="0" bIns="0" rtlCol="0"/>
          <a:lstStyle/>
          <a:p/>
        </p:txBody>
      </p:sp>
      <p:sp>
        <p:nvSpPr>
          <p:cNvPr id="56" name="object 18"/>
          <p:cNvSpPr/>
          <p:nvPr/>
        </p:nvSpPr>
        <p:spPr>
          <a:xfrm>
            <a:off x="6687515" y="5872734"/>
            <a:ext cx="634301" cy="634301"/>
          </a:xfrm>
          <a:prstGeom prst="rect">
            <a:avLst/>
          </a:prstGeom>
          <a:blipFill>
            <a:blip r:embed="rId11" cstate="print"/>
            <a:stretch>
              <a:fillRect/>
            </a:stretch>
          </a:blipFill>
        </p:spPr>
        <p:txBody>
          <a:bodyPr wrap="square" lIns="0" tIns="0" rIns="0" bIns="0" rtlCol="0"/>
          <a:lstStyle/>
          <a:p/>
        </p:txBody>
      </p:sp>
      <p:grpSp>
        <p:nvGrpSpPr>
          <p:cNvPr id="57" name="object 19"/>
          <p:cNvGrpSpPr/>
          <p:nvPr/>
        </p:nvGrpSpPr>
        <p:grpSpPr>
          <a:xfrm>
            <a:off x="10488739" y="5918873"/>
            <a:ext cx="1321435" cy="852805"/>
            <a:chOff x="11072304" y="6581178"/>
            <a:chExt cx="1321435" cy="852805"/>
          </a:xfrm>
        </p:grpSpPr>
        <p:sp>
          <p:nvSpPr>
            <p:cNvPr id="58" name="object 20"/>
            <p:cNvSpPr/>
            <p:nvPr/>
          </p:nvSpPr>
          <p:spPr>
            <a:xfrm>
              <a:off x="11072304" y="6581178"/>
              <a:ext cx="881395" cy="780760"/>
            </a:xfrm>
            <a:prstGeom prst="rect">
              <a:avLst/>
            </a:prstGeom>
            <a:blipFill>
              <a:blip r:embed="rId12" cstate="print"/>
              <a:stretch>
                <a:fillRect/>
              </a:stretch>
            </a:blipFill>
          </p:spPr>
          <p:txBody>
            <a:bodyPr wrap="square" lIns="0" tIns="0" rIns="0" bIns="0" rtlCol="0"/>
            <a:lstStyle/>
            <a:p/>
          </p:txBody>
        </p:sp>
        <p:sp>
          <p:nvSpPr>
            <p:cNvPr id="59" name="object 21"/>
            <p:cNvSpPr/>
            <p:nvPr/>
          </p:nvSpPr>
          <p:spPr>
            <a:xfrm>
              <a:off x="11472233" y="6787381"/>
              <a:ext cx="921167" cy="646429"/>
            </a:xfrm>
            <a:prstGeom prst="rect">
              <a:avLst/>
            </a:prstGeom>
            <a:blipFill>
              <a:blip r:embed="rId13" cstate="print"/>
              <a:stretch>
                <a:fillRect/>
              </a:stretch>
            </a:blipFill>
          </p:spPr>
          <p:txBody>
            <a:bodyPr wrap="square" lIns="0" tIns="0" rIns="0" bIns="0" rtlCol="0"/>
            <a:lstStyle/>
            <a:p/>
          </p:txBody>
        </p:sp>
      </p:grpSp>
      <p:sp>
        <p:nvSpPr>
          <p:cNvPr id="60" name="object 22"/>
          <p:cNvSpPr txBox="1"/>
          <p:nvPr/>
        </p:nvSpPr>
        <p:spPr>
          <a:xfrm rot="19800000">
            <a:off x="11701462" y="7003011"/>
            <a:ext cx="402910" cy="101600"/>
          </a:xfrm>
          <a:prstGeom prst="rect">
            <a:avLst/>
          </a:prstGeom>
        </p:spPr>
        <p:txBody>
          <a:bodyPr vert="horz" wrap="square" lIns="0" tIns="0" rIns="0" bIns="0" rtlCol="0">
            <a:spAutoFit/>
          </a:bodyPr>
          <a:lstStyle/>
          <a:p>
            <a:pPr>
              <a:lnSpc>
                <a:spcPts val="800"/>
              </a:lnSpc>
            </a:pPr>
            <a:r>
              <a:rPr sz="800" b="1" spc="5" dirty="0">
                <a:solidFill>
                  <a:srgbClr val="FFFFFF"/>
                </a:solidFill>
                <a:latin typeface="Trebuchet MS"/>
                <a:cs typeface="Trebuchet MS"/>
              </a:rPr>
              <a:t>C</a:t>
            </a:r>
            <a:r>
              <a:rPr sz="800" b="1" dirty="0">
                <a:solidFill>
                  <a:srgbClr val="FFFFFF"/>
                </a:solidFill>
                <a:latin typeface="Trebuchet MS"/>
                <a:cs typeface="Trebuchet MS"/>
              </a:rPr>
              <a:t>O</a:t>
            </a:r>
            <a:r>
              <a:rPr sz="800" b="1" spc="50" dirty="0">
                <a:solidFill>
                  <a:srgbClr val="FFFFFF"/>
                </a:solidFill>
                <a:latin typeface="Trebuchet MS"/>
                <a:cs typeface="Trebuchet MS"/>
              </a:rPr>
              <a:t>M</a:t>
            </a:r>
            <a:r>
              <a:rPr sz="800" b="1" spc="10" dirty="0">
                <a:solidFill>
                  <a:srgbClr val="FFFFFF"/>
                </a:solidFill>
                <a:latin typeface="Trebuchet MS"/>
                <a:cs typeface="Trebuchet MS"/>
              </a:rPr>
              <a:t>I</a:t>
            </a:r>
            <a:r>
              <a:rPr sz="800" b="1" spc="10" dirty="0">
                <a:solidFill>
                  <a:srgbClr val="FFFFFF"/>
                </a:solidFill>
                <a:latin typeface="Trebuchet MS"/>
                <a:cs typeface="Trebuchet MS"/>
              </a:rPr>
              <a:t>N</a:t>
            </a:r>
            <a:r>
              <a:rPr sz="800" b="1" spc="30" dirty="0">
                <a:solidFill>
                  <a:srgbClr val="FFFFFF"/>
                </a:solidFill>
                <a:latin typeface="Trebuchet MS"/>
                <a:cs typeface="Trebuchet MS"/>
              </a:rPr>
              <a:t>G</a:t>
            </a:r>
            <a:endParaRPr sz="800">
              <a:latin typeface="Trebuchet MS"/>
              <a:cs typeface="Trebuchet MS"/>
            </a:endParaRPr>
          </a:p>
        </p:txBody>
      </p:sp>
      <p:sp>
        <p:nvSpPr>
          <p:cNvPr id="62" name="object 23"/>
          <p:cNvSpPr txBox="1"/>
          <p:nvPr/>
        </p:nvSpPr>
        <p:spPr>
          <a:xfrm rot="19800000">
            <a:off x="11796841" y="7102652"/>
            <a:ext cx="324301" cy="101600"/>
          </a:xfrm>
          <a:prstGeom prst="rect">
            <a:avLst/>
          </a:prstGeom>
        </p:spPr>
        <p:txBody>
          <a:bodyPr vert="horz" wrap="square" lIns="0" tIns="0" rIns="0" bIns="0" rtlCol="0">
            <a:spAutoFit/>
          </a:bodyPr>
          <a:lstStyle/>
          <a:p>
            <a:pPr>
              <a:lnSpc>
                <a:spcPts val="800"/>
              </a:lnSpc>
            </a:pPr>
            <a:r>
              <a:rPr sz="800" b="1" spc="20" dirty="0">
                <a:solidFill>
                  <a:srgbClr val="FFFFFF"/>
                </a:solidFill>
                <a:latin typeface="Trebuchet MS"/>
                <a:cs typeface="Trebuchet MS"/>
              </a:rPr>
              <a:t>S</a:t>
            </a:r>
            <a:r>
              <a:rPr sz="800" b="1" spc="35" dirty="0">
                <a:solidFill>
                  <a:srgbClr val="FFFFFF"/>
                </a:solidFill>
                <a:latin typeface="Trebuchet MS"/>
                <a:cs typeface="Trebuchet MS"/>
              </a:rPr>
              <a:t>O</a:t>
            </a:r>
            <a:r>
              <a:rPr sz="800" b="1" spc="30" dirty="0">
                <a:solidFill>
                  <a:srgbClr val="FFFFFF"/>
                </a:solidFill>
                <a:latin typeface="Trebuchet MS"/>
                <a:cs typeface="Trebuchet MS"/>
              </a:rPr>
              <a:t>O</a:t>
            </a:r>
            <a:r>
              <a:rPr sz="800" b="1" spc="10" dirty="0">
                <a:solidFill>
                  <a:srgbClr val="FFFFFF"/>
                </a:solidFill>
                <a:latin typeface="Trebuchet MS"/>
                <a:cs typeface="Trebuchet MS"/>
              </a:rPr>
              <a:t>N</a:t>
            </a:r>
            <a:r>
              <a:rPr sz="800" b="1" spc="-60" dirty="0">
                <a:solidFill>
                  <a:srgbClr val="FFFFFF"/>
                </a:solidFill>
                <a:latin typeface="Trebuchet MS"/>
                <a:cs typeface="Trebuchet MS"/>
              </a:rPr>
              <a:t>!</a:t>
            </a:r>
            <a:endParaRPr sz="800">
              <a:latin typeface="Trebuchet MS"/>
              <a:cs typeface="Trebuchet MS"/>
            </a:endParaRPr>
          </a:p>
        </p:txBody>
      </p:sp>
      <p:pic>
        <p:nvPicPr>
          <p:cNvPr id="63" name="Picture 62"/>
          <p:cNvPicPr>
            <a:picLocks noChangeAspect="1"/>
          </p:cNvPicPr>
          <p:nvPr/>
        </p:nvPicPr>
        <p:blipFill>
          <a:blip r:embed="rId14"/>
          <a:stretch>
            <a:fillRect/>
          </a:stretch>
        </p:blipFill>
        <p:spPr>
          <a:xfrm>
            <a:off x="448945" y="2397125"/>
            <a:ext cx="4254500" cy="3890010"/>
          </a:xfrm>
          <a:prstGeom prst="rect">
            <a:avLst/>
          </a:prstGeom>
        </p:spPr>
      </p:pic>
      <p:sp>
        <p:nvSpPr>
          <p:cNvPr id="2" name="Text Box 1"/>
          <p:cNvSpPr txBox="1"/>
          <p:nvPr/>
        </p:nvSpPr>
        <p:spPr>
          <a:xfrm>
            <a:off x="358775" y="749935"/>
            <a:ext cx="5130165" cy="398780"/>
          </a:xfrm>
          <a:prstGeom prst="rect">
            <a:avLst/>
          </a:prstGeom>
          <a:noFill/>
        </p:spPr>
        <p:txBody>
          <a:bodyPr wrap="none" rtlCol="0">
            <a:spAutoFit/>
          </a:bodyPr>
          <a:p>
            <a:pPr algn="l"/>
            <a:r>
              <a:rPr lang="en-US" sz="2000" b="1">
                <a:solidFill>
                  <a:schemeClr val="bg1"/>
                </a:solidFill>
              </a:rPr>
              <a:t>AWS Cloud Development Kit (CDK)</a:t>
            </a:r>
            <a:endParaRPr lang="en-US" sz="2000" b="1">
              <a:solidFill>
                <a:schemeClr val="bg1"/>
              </a:solidFill>
            </a:endParaRPr>
          </a:p>
        </p:txBody>
      </p:sp>
      <p:sp>
        <p:nvSpPr>
          <p:cNvPr id="3" name="Text Box 2"/>
          <p:cNvSpPr txBox="1"/>
          <p:nvPr/>
        </p:nvSpPr>
        <p:spPr>
          <a:xfrm>
            <a:off x="328295" y="1312545"/>
            <a:ext cx="10071100" cy="706755"/>
          </a:xfrm>
          <a:prstGeom prst="rect">
            <a:avLst/>
          </a:prstGeom>
          <a:noFill/>
        </p:spPr>
        <p:txBody>
          <a:bodyPr wrap="none" rtlCol="0">
            <a:spAutoFit/>
          </a:bodyPr>
          <a:p>
            <a:pPr algn="l"/>
            <a:r>
              <a:rPr lang="en-US" sz="2000">
                <a:solidFill>
                  <a:schemeClr val="bg1"/>
                </a:solidFill>
              </a:rPr>
              <a:t>A multi-language software development framework for modeling  cloud infrastructure </a:t>
            </a:r>
            <a:endParaRPr lang="en-US" sz="2000">
              <a:solidFill>
                <a:schemeClr val="bg1"/>
              </a:solidFill>
            </a:endParaRPr>
          </a:p>
          <a:p>
            <a:pPr algn="l"/>
            <a:r>
              <a:rPr lang="en-US" sz="2000">
                <a:solidFill>
                  <a:schemeClr val="bg1"/>
                </a:solidFill>
              </a:rPr>
              <a:t>as reusable components</a:t>
            </a:r>
            <a:endParaRPr lang="en-US" sz="2000">
              <a:solidFill>
                <a:schemeClr val="bg1"/>
              </a:solidFill>
            </a:endParaRPr>
          </a:p>
        </p:txBody>
      </p:sp>
      <p:grpSp>
        <p:nvGrpSpPr>
          <p:cNvPr id="5" name="Group 4"/>
          <p:cNvGrpSpPr/>
          <p:nvPr/>
        </p:nvGrpSpPr>
        <p:grpSpPr>
          <a:xfrm>
            <a:off x="440055" y="551815"/>
            <a:ext cx="1594485" cy="76200"/>
            <a:chOff x="533" y="869"/>
            <a:chExt cx="4189" cy="120"/>
          </a:xfrm>
        </p:grpSpPr>
        <p:sp>
          <p:nvSpPr>
            <p:cNvPr id="14" name="Rectangles 13"/>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grpSp>
        <p:nvGrpSpPr>
          <p:cNvPr id="81" name="Group 80"/>
          <p:cNvGrpSpPr/>
          <p:nvPr/>
        </p:nvGrpSpPr>
        <p:grpSpPr>
          <a:xfrm>
            <a:off x="7960995" y="2602230"/>
            <a:ext cx="3956685" cy="2881468"/>
            <a:chOff x="15509" y="4067"/>
            <a:chExt cx="7256" cy="5297"/>
          </a:xfrm>
        </p:grpSpPr>
        <p:grpSp>
          <p:nvGrpSpPr>
            <p:cNvPr id="44" name="object 42"/>
            <p:cNvGrpSpPr/>
            <p:nvPr/>
          </p:nvGrpSpPr>
          <p:grpSpPr>
            <a:xfrm>
              <a:off x="15509" y="4067"/>
              <a:ext cx="7256" cy="4513"/>
              <a:chOff x="9847935" y="2582341"/>
              <a:chExt cx="4607560" cy="2865755"/>
            </a:xfrm>
          </p:grpSpPr>
          <p:sp>
            <p:nvSpPr>
              <p:cNvPr id="45" name="object 43"/>
              <p:cNvSpPr/>
              <p:nvPr/>
            </p:nvSpPr>
            <p:spPr>
              <a:xfrm>
                <a:off x="9852697" y="2587104"/>
                <a:ext cx="4598035" cy="2806065"/>
              </a:xfrm>
              <a:custGeom>
                <a:avLst/>
                <a:gdLst/>
                <a:ahLst/>
                <a:cxnLst/>
                <a:rect l="l" t="t" r="r" b="b"/>
                <a:pathLst>
                  <a:path w="4598034" h="2806065">
                    <a:moveTo>
                      <a:pt x="4501984"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1984" y="2806014"/>
                    </a:lnTo>
                    <a:lnTo>
                      <a:pt x="4539289" y="2798486"/>
                    </a:lnTo>
                    <a:lnTo>
                      <a:pt x="4569723" y="2777956"/>
                    </a:lnTo>
                    <a:lnTo>
                      <a:pt x="4590228" y="2747506"/>
                    </a:lnTo>
                    <a:lnTo>
                      <a:pt x="4597742" y="2710218"/>
                    </a:lnTo>
                    <a:lnTo>
                      <a:pt x="4597742" y="95796"/>
                    </a:lnTo>
                    <a:lnTo>
                      <a:pt x="4590228" y="58507"/>
                    </a:lnTo>
                    <a:lnTo>
                      <a:pt x="4569723" y="28057"/>
                    </a:lnTo>
                    <a:lnTo>
                      <a:pt x="4539289" y="7527"/>
                    </a:lnTo>
                    <a:lnTo>
                      <a:pt x="4501984" y="0"/>
                    </a:lnTo>
                    <a:close/>
                  </a:path>
                </a:pathLst>
              </a:custGeom>
              <a:solidFill>
                <a:srgbClr val="003F5E"/>
              </a:solidFill>
            </p:spPr>
            <p:txBody>
              <a:bodyPr wrap="square" lIns="0" tIns="0" rIns="0" bIns="0" rtlCol="0"/>
              <a:lstStyle/>
              <a:p/>
            </p:txBody>
          </p:sp>
          <p:sp>
            <p:nvSpPr>
              <p:cNvPr id="46" name="object 44"/>
              <p:cNvSpPr/>
              <p:nvPr/>
            </p:nvSpPr>
            <p:spPr>
              <a:xfrm>
                <a:off x="9852697"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7" name="object 45"/>
              <p:cNvSpPr/>
              <p:nvPr/>
            </p:nvSpPr>
            <p:spPr>
              <a:xfrm>
                <a:off x="9937622" y="2620670"/>
                <a:ext cx="4456620" cy="2826905"/>
              </a:xfrm>
              <a:prstGeom prst="rect">
                <a:avLst/>
              </a:prstGeom>
              <a:blipFill>
                <a:blip r:embed="rId1" cstate="print"/>
                <a:stretch>
                  <a:fillRect/>
                </a:stretch>
              </a:blipFill>
            </p:spPr>
            <p:txBody>
              <a:bodyPr wrap="square" lIns="0" tIns="0" rIns="0" bIns="0" rtlCol="0"/>
              <a:lstStyle/>
              <a:p/>
            </p:txBody>
          </p:sp>
        </p:grpSp>
        <p:sp>
          <p:nvSpPr>
            <p:cNvPr id="50" name="object 48"/>
            <p:cNvSpPr txBox="1"/>
            <p:nvPr/>
          </p:nvSpPr>
          <p:spPr>
            <a:xfrm>
              <a:off x="17105" y="8776"/>
              <a:ext cx="4559" cy="588"/>
            </a:xfrm>
            <a:prstGeom prst="rect">
              <a:avLst/>
            </a:prstGeom>
          </p:spPr>
          <p:txBody>
            <a:bodyPr vert="horz" wrap="square" lIns="0" tIns="12700" rIns="0" bIns="0" rtlCol="0">
              <a:spAutoFit/>
            </a:bodyPr>
            <a:lstStyle/>
            <a:p>
              <a:pPr marL="12700">
                <a:lnSpc>
                  <a:spcPct val="100000"/>
                </a:lnSpc>
                <a:spcBef>
                  <a:spcPts val="100"/>
                </a:spcBef>
              </a:pPr>
              <a:endParaRPr sz="2000">
                <a:latin typeface="Trebuchet MS"/>
                <a:cs typeface="Trebuchet MS"/>
              </a:endParaRPr>
            </a:p>
          </p:txBody>
        </p:sp>
      </p:grpSp>
      <p:grpSp>
        <p:nvGrpSpPr>
          <p:cNvPr id="3" name="object 3"/>
          <p:cNvGrpSpPr/>
          <p:nvPr/>
        </p:nvGrpSpPr>
        <p:grpSpPr>
          <a:xfrm rot="0">
            <a:off x="108585" y="2631440"/>
            <a:ext cx="3645535" cy="2336800"/>
            <a:chOff x="143982" y="2587104"/>
            <a:chExt cx="4598035" cy="2806065"/>
          </a:xfrm>
        </p:grpSpPr>
        <p:sp>
          <p:nvSpPr>
            <p:cNvPr id="4" name="object 4"/>
            <p:cNvSpPr/>
            <p:nvPr/>
          </p:nvSpPr>
          <p:spPr>
            <a:xfrm>
              <a:off x="143982" y="2587104"/>
              <a:ext cx="4598035" cy="2806065"/>
            </a:xfrm>
            <a:custGeom>
              <a:avLst/>
              <a:gdLst/>
              <a:ahLst/>
              <a:cxnLst/>
              <a:rect l="l" t="t" r="r" b="b"/>
              <a:pathLst>
                <a:path w="4598035" h="2806065">
                  <a:moveTo>
                    <a:pt x="4502007" y="0"/>
                  </a:moveTo>
                  <a:lnTo>
                    <a:pt x="95798" y="0"/>
                  </a:lnTo>
                  <a:lnTo>
                    <a:pt x="58509" y="7527"/>
                  </a:lnTo>
                  <a:lnTo>
                    <a:pt x="28058" y="28057"/>
                  </a:lnTo>
                  <a:lnTo>
                    <a:pt x="7528" y="58507"/>
                  </a:lnTo>
                  <a:lnTo>
                    <a:pt x="0" y="95796"/>
                  </a:lnTo>
                  <a:lnTo>
                    <a:pt x="0" y="2710218"/>
                  </a:lnTo>
                  <a:lnTo>
                    <a:pt x="7528" y="2747506"/>
                  </a:lnTo>
                  <a:lnTo>
                    <a:pt x="28058" y="2777956"/>
                  </a:lnTo>
                  <a:lnTo>
                    <a:pt x="58509" y="2798486"/>
                  </a:lnTo>
                  <a:lnTo>
                    <a:pt x="95798" y="2806014"/>
                  </a:lnTo>
                  <a:lnTo>
                    <a:pt x="4502007" y="2806014"/>
                  </a:lnTo>
                  <a:lnTo>
                    <a:pt x="4539296" y="2798486"/>
                  </a:lnTo>
                  <a:lnTo>
                    <a:pt x="4569746" y="2777956"/>
                  </a:lnTo>
                  <a:lnTo>
                    <a:pt x="4590275" y="2747506"/>
                  </a:lnTo>
                  <a:lnTo>
                    <a:pt x="4597803" y="2710218"/>
                  </a:lnTo>
                  <a:lnTo>
                    <a:pt x="4597803" y="95796"/>
                  </a:lnTo>
                  <a:lnTo>
                    <a:pt x="4590275" y="58507"/>
                  </a:lnTo>
                  <a:lnTo>
                    <a:pt x="4569746" y="28057"/>
                  </a:lnTo>
                  <a:lnTo>
                    <a:pt x="4539296" y="7527"/>
                  </a:lnTo>
                  <a:lnTo>
                    <a:pt x="4502007" y="0"/>
                  </a:lnTo>
                  <a:close/>
                </a:path>
              </a:pathLst>
            </a:custGeom>
            <a:solidFill>
              <a:srgbClr val="003F5E"/>
            </a:solidFill>
          </p:spPr>
          <p:txBody>
            <a:bodyPr wrap="square" lIns="0" tIns="0" rIns="0" bIns="0" rtlCol="0"/>
            <a:lstStyle/>
            <a:p/>
          </p:txBody>
        </p:sp>
        <p:sp>
          <p:nvSpPr>
            <p:cNvPr id="5" name="object 5"/>
            <p:cNvSpPr/>
            <p:nvPr/>
          </p:nvSpPr>
          <p:spPr>
            <a:xfrm>
              <a:off x="143982" y="2587104"/>
              <a:ext cx="4598035" cy="2806065"/>
            </a:xfrm>
            <a:custGeom>
              <a:avLst/>
              <a:gdLst/>
              <a:ahLst/>
              <a:cxnLst/>
              <a:rect l="l" t="t" r="r" b="b"/>
              <a:pathLst>
                <a:path w="4598035"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6" name="object 6"/>
            <p:cNvSpPr/>
            <p:nvPr/>
          </p:nvSpPr>
          <p:spPr>
            <a:xfrm>
              <a:off x="2873540" y="2942297"/>
              <a:ext cx="575310" cy="575310"/>
            </a:xfrm>
            <a:custGeom>
              <a:avLst/>
              <a:gdLst/>
              <a:ahLst/>
              <a:cxnLst/>
              <a:rect l="l" t="t" r="r" b="b"/>
              <a:pathLst>
                <a:path w="575310" h="575310">
                  <a:moveTo>
                    <a:pt x="479361" y="0"/>
                  </a:moveTo>
                  <a:lnTo>
                    <a:pt x="95872" y="0"/>
                  </a:lnTo>
                  <a:lnTo>
                    <a:pt x="58555" y="7532"/>
                  </a:lnTo>
                  <a:lnTo>
                    <a:pt x="28081" y="28076"/>
                  </a:lnTo>
                  <a:lnTo>
                    <a:pt x="7534" y="58550"/>
                  </a:lnTo>
                  <a:lnTo>
                    <a:pt x="0" y="95872"/>
                  </a:lnTo>
                  <a:lnTo>
                    <a:pt x="0" y="479361"/>
                  </a:lnTo>
                  <a:lnTo>
                    <a:pt x="7534" y="516678"/>
                  </a:lnTo>
                  <a:lnTo>
                    <a:pt x="28081" y="547152"/>
                  </a:lnTo>
                  <a:lnTo>
                    <a:pt x="58555" y="567699"/>
                  </a:lnTo>
                  <a:lnTo>
                    <a:pt x="95872" y="575233"/>
                  </a:lnTo>
                  <a:lnTo>
                    <a:pt x="479361" y="575233"/>
                  </a:lnTo>
                  <a:lnTo>
                    <a:pt x="516683" y="567699"/>
                  </a:lnTo>
                  <a:lnTo>
                    <a:pt x="547157" y="547152"/>
                  </a:lnTo>
                  <a:lnTo>
                    <a:pt x="567701" y="516678"/>
                  </a:lnTo>
                  <a:lnTo>
                    <a:pt x="575233" y="479361"/>
                  </a:lnTo>
                  <a:lnTo>
                    <a:pt x="575233" y="95872"/>
                  </a:lnTo>
                  <a:lnTo>
                    <a:pt x="567701" y="58550"/>
                  </a:lnTo>
                  <a:lnTo>
                    <a:pt x="547157" y="28076"/>
                  </a:lnTo>
                  <a:lnTo>
                    <a:pt x="516683" y="7532"/>
                  </a:lnTo>
                  <a:lnTo>
                    <a:pt x="479361" y="0"/>
                  </a:lnTo>
                  <a:close/>
                </a:path>
              </a:pathLst>
            </a:custGeom>
            <a:solidFill>
              <a:srgbClr val="BF7300"/>
            </a:solidFill>
          </p:spPr>
          <p:txBody>
            <a:bodyPr wrap="square" lIns="0" tIns="0" rIns="0" bIns="0" rtlCol="0"/>
            <a:lstStyle/>
            <a:p/>
          </p:txBody>
        </p:sp>
        <p:sp>
          <p:nvSpPr>
            <p:cNvPr id="7" name="object 7"/>
            <p:cNvSpPr/>
            <p:nvPr/>
          </p:nvSpPr>
          <p:spPr>
            <a:xfrm>
              <a:off x="2962338" y="3042932"/>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8" name="object 8"/>
            <p:cNvSpPr/>
            <p:nvPr/>
          </p:nvSpPr>
          <p:spPr>
            <a:xfrm>
              <a:off x="3061385" y="3123209"/>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9" name="object 9"/>
            <p:cNvSpPr/>
            <p:nvPr/>
          </p:nvSpPr>
          <p:spPr>
            <a:xfrm>
              <a:off x="2962338" y="3364064"/>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0" name="object 10"/>
            <p:cNvSpPr/>
            <p:nvPr/>
          </p:nvSpPr>
          <p:spPr>
            <a:xfrm>
              <a:off x="3061385" y="3203498"/>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11" name="object 11"/>
            <p:cNvSpPr/>
            <p:nvPr/>
          </p:nvSpPr>
          <p:spPr>
            <a:xfrm>
              <a:off x="3061385" y="3283775"/>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12" name="object 12"/>
            <p:cNvSpPr/>
            <p:nvPr/>
          </p:nvSpPr>
          <p:spPr>
            <a:xfrm>
              <a:off x="2966211" y="3444341"/>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15" name="object 13"/>
            <p:cNvSpPr/>
            <p:nvPr/>
          </p:nvSpPr>
          <p:spPr>
            <a:xfrm>
              <a:off x="2402065" y="3692639"/>
              <a:ext cx="575310" cy="575310"/>
            </a:xfrm>
            <a:custGeom>
              <a:avLst/>
              <a:gdLst/>
              <a:ahLst/>
              <a:cxnLst/>
              <a:rect l="l" t="t" r="r" b="b"/>
              <a:pathLst>
                <a:path w="575310" h="575310">
                  <a:moveTo>
                    <a:pt x="479361" y="0"/>
                  </a:moveTo>
                  <a:lnTo>
                    <a:pt x="95872" y="0"/>
                  </a:lnTo>
                  <a:lnTo>
                    <a:pt x="58550" y="7534"/>
                  </a:lnTo>
                  <a:lnTo>
                    <a:pt x="28076" y="28081"/>
                  </a:lnTo>
                  <a:lnTo>
                    <a:pt x="7532" y="58555"/>
                  </a:lnTo>
                  <a:lnTo>
                    <a:pt x="0" y="95872"/>
                  </a:lnTo>
                  <a:lnTo>
                    <a:pt x="0" y="479361"/>
                  </a:lnTo>
                  <a:lnTo>
                    <a:pt x="7532" y="516678"/>
                  </a:lnTo>
                  <a:lnTo>
                    <a:pt x="28076" y="547152"/>
                  </a:lnTo>
                  <a:lnTo>
                    <a:pt x="58550" y="567699"/>
                  </a:lnTo>
                  <a:lnTo>
                    <a:pt x="95872" y="575233"/>
                  </a:lnTo>
                  <a:lnTo>
                    <a:pt x="479361" y="575233"/>
                  </a:lnTo>
                  <a:lnTo>
                    <a:pt x="516678" y="567699"/>
                  </a:lnTo>
                  <a:lnTo>
                    <a:pt x="547152" y="547152"/>
                  </a:lnTo>
                  <a:lnTo>
                    <a:pt x="567699" y="516678"/>
                  </a:lnTo>
                  <a:lnTo>
                    <a:pt x="575233" y="479361"/>
                  </a:lnTo>
                  <a:lnTo>
                    <a:pt x="575233" y="95872"/>
                  </a:lnTo>
                  <a:lnTo>
                    <a:pt x="567699" y="58555"/>
                  </a:lnTo>
                  <a:lnTo>
                    <a:pt x="547152" y="28081"/>
                  </a:lnTo>
                  <a:lnTo>
                    <a:pt x="516678" y="7534"/>
                  </a:lnTo>
                  <a:lnTo>
                    <a:pt x="479361" y="0"/>
                  </a:lnTo>
                  <a:close/>
                </a:path>
              </a:pathLst>
            </a:custGeom>
            <a:solidFill>
              <a:srgbClr val="BF7300"/>
            </a:solidFill>
          </p:spPr>
          <p:txBody>
            <a:bodyPr wrap="square" lIns="0" tIns="0" rIns="0" bIns="0" rtlCol="0"/>
            <a:lstStyle/>
            <a:p/>
          </p:txBody>
        </p:sp>
        <p:sp>
          <p:nvSpPr>
            <p:cNvPr id="16" name="object 14"/>
            <p:cNvSpPr/>
            <p:nvPr/>
          </p:nvSpPr>
          <p:spPr>
            <a:xfrm>
              <a:off x="2490863" y="3793274"/>
              <a:ext cx="312420" cy="0"/>
            </a:xfrm>
            <a:custGeom>
              <a:avLst/>
              <a:gdLst/>
              <a:ahLst/>
              <a:cxnLst/>
              <a:rect l="l" t="t" r="r" b="b"/>
              <a:pathLst>
                <a:path w="312419">
                  <a:moveTo>
                    <a:pt x="0" y="0"/>
                  </a:moveTo>
                  <a:lnTo>
                    <a:pt x="311994" y="1"/>
                  </a:lnTo>
                </a:path>
              </a:pathLst>
            </a:custGeom>
            <a:ln w="28575">
              <a:solidFill>
                <a:srgbClr val="BFBFBF"/>
              </a:solidFill>
            </a:ln>
          </p:spPr>
          <p:txBody>
            <a:bodyPr wrap="square" lIns="0" tIns="0" rIns="0" bIns="0" rtlCol="0"/>
            <a:lstStyle/>
            <a:p/>
          </p:txBody>
        </p:sp>
        <p:sp>
          <p:nvSpPr>
            <p:cNvPr id="17" name="object 15"/>
            <p:cNvSpPr/>
            <p:nvPr/>
          </p:nvSpPr>
          <p:spPr>
            <a:xfrm>
              <a:off x="2589911"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18" name="object 16"/>
            <p:cNvSpPr/>
            <p:nvPr/>
          </p:nvSpPr>
          <p:spPr>
            <a:xfrm>
              <a:off x="2490863" y="4114406"/>
              <a:ext cx="151130" cy="0"/>
            </a:xfrm>
            <a:custGeom>
              <a:avLst/>
              <a:gdLst/>
              <a:ahLst/>
              <a:cxnLst/>
              <a:rect l="l" t="t" r="r" b="b"/>
              <a:pathLst>
                <a:path w="151130">
                  <a:moveTo>
                    <a:pt x="0" y="0"/>
                  </a:moveTo>
                  <a:lnTo>
                    <a:pt x="150767" y="1"/>
                  </a:lnTo>
                </a:path>
              </a:pathLst>
            </a:custGeom>
            <a:ln w="28575">
              <a:solidFill>
                <a:srgbClr val="BFBFBF"/>
              </a:solidFill>
            </a:ln>
          </p:spPr>
          <p:txBody>
            <a:bodyPr wrap="square" lIns="0" tIns="0" rIns="0" bIns="0" rtlCol="0"/>
            <a:lstStyle/>
            <a:p/>
          </p:txBody>
        </p:sp>
        <p:sp>
          <p:nvSpPr>
            <p:cNvPr id="19" name="object 17"/>
            <p:cNvSpPr/>
            <p:nvPr/>
          </p:nvSpPr>
          <p:spPr>
            <a:xfrm>
              <a:off x="2589911"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0" name="object 18"/>
            <p:cNvSpPr/>
            <p:nvPr/>
          </p:nvSpPr>
          <p:spPr>
            <a:xfrm>
              <a:off x="2589911" y="4034116"/>
              <a:ext cx="283845" cy="0"/>
            </a:xfrm>
            <a:custGeom>
              <a:avLst/>
              <a:gdLst/>
              <a:ahLst/>
              <a:cxnLst/>
              <a:rect l="l" t="t" r="r" b="b"/>
              <a:pathLst>
                <a:path w="283844">
                  <a:moveTo>
                    <a:pt x="0" y="0"/>
                  </a:moveTo>
                  <a:lnTo>
                    <a:pt x="283631" y="1"/>
                  </a:lnTo>
                </a:path>
              </a:pathLst>
            </a:custGeom>
            <a:ln w="28575">
              <a:solidFill>
                <a:srgbClr val="BFBFBF"/>
              </a:solidFill>
            </a:ln>
          </p:spPr>
          <p:txBody>
            <a:bodyPr wrap="square" lIns="0" tIns="0" rIns="0" bIns="0" rtlCol="0"/>
            <a:lstStyle/>
            <a:p/>
          </p:txBody>
        </p:sp>
        <p:sp>
          <p:nvSpPr>
            <p:cNvPr id="21" name="object 19"/>
            <p:cNvSpPr/>
            <p:nvPr/>
          </p:nvSpPr>
          <p:spPr>
            <a:xfrm>
              <a:off x="2494724" y="4194683"/>
              <a:ext cx="77470" cy="0"/>
            </a:xfrm>
            <a:custGeom>
              <a:avLst/>
              <a:gdLst/>
              <a:ahLst/>
              <a:cxnLst/>
              <a:rect l="l" t="t" r="r" b="b"/>
              <a:pathLst>
                <a:path w="77469">
                  <a:moveTo>
                    <a:pt x="0" y="0"/>
                  </a:moveTo>
                  <a:lnTo>
                    <a:pt x="77367" y="1"/>
                  </a:lnTo>
                </a:path>
              </a:pathLst>
            </a:custGeom>
            <a:ln w="28575">
              <a:solidFill>
                <a:srgbClr val="BFBFBF"/>
              </a:solidFill>
            </a:ln>
          </p:spPr>
          <p:txBody>
            <a:bodyPr wrap="square" lIns="0" tIns="0" rIns="0" bIns="0" rtlCol="0"/>
            <a:lstStyle/>
            <a:p/>
          </p:txBody>
        </p:sp>
        <p:sp>
          <p:nvSpPr>
            <p:cNvPr id="22" name="object 20"/>
            <p:cNvSpPr/>
            <p:nvPr/>
          </p:nvSpPr>
          <p:spPr>
            <a:xfrm>
              <a:off x="3245484" y="3692639"/>
              <a:ext cx="575310" cy="575310"/>
            </a:xfrm>
            <a:custGeom>
              <a:avLst/>
              <a:gdLst/>
              <a:ahLst/>
              <a:cxnLst/>
              <a:rect l="l" t="t" r="r" b="b"/>
              <a:pathLst>
                <a:path w="575310" h="575310">
                  <a:moveTo>
                    <a:pt x="479374" y="0"/>
                  </a:moveTo>
                  <a:lnTo>
                    <a:pt x="95885" y="0"/>
                  </a:lnTo>
                  <a:lnTo>
                    <a:pt x="58560" y="7534"/>
                  </a:lnTo>
                  <a:lnTo>
                    <a:pt x="28082" y="28081"/>
                  </a:lnTo>
                  <a:lnTo>
                    <a:pt x="7534" y="58555"/>
                  </a:lnTo>
                  <a:lnTo>
                    <a:pt x="0" y="95872"/>
                  </a:lnTo>
                  <a:lnTo>
                    <a:pt x="0" y="479361"/>
                  </a:lnTo>
                  <a:lnTo>
                    <a:pt x="7534" y="516678"/>
                  </a:lnTo>
                  <a:lnTo>
                    <a:pt x="28082" y="547152"/>
                  </a:lnTo>
                  <a:lnTo>
                    <a:pt x="58560" y="567699"/>
                  </a:lnTo>
                  <a:lnTo>
                    <a:pt x="95885" y="575233"/>
                  </a:lnTo>
                  <a:lnTo>
                    <a:pt x="479374" y="575233"/>
                  </a:lnTo>
                  <a:lnTo>
                    <a:pt x="516690" y="567699"/>
                  </a:lnTo>
                  <a:lnTo>
                    <a:pt x="547165" y="547152"/>
                  </a:lnTo>
                  <a:lnTo>
                    <a:pt x="567712" y="516678"/>
                  </a:lnTo>
                  <a:lnTo>
                    <a:pt x="575246" y="479361"/>
                  </a:lnTo>
                  <a:lnTo>
                    <a:pt x="575246" y="95872"/>
                  </a:lnTo>
                  <a:lnTo>
                    <a:pt x="567712" y="58555"/>
                  </a:lnTo>
                  <a:lnTo>
                    <a:pt x="547165" y="28081"/>
                  </a:lnTo>
                  <a:lnTo>
                    <a:pt x="516690" y="7534"/>
                  </a:lnTo>
                  <a:lnTo>
                    <a:pt x="479374" y="0"/>
                  </a:lnTo>
                  <a:close/>
                </a:path>
              </a:pathLst>
            </a:custGeom>
            <a:solidFill>
              <a:srgbClr val="BF7300"/>
            </a:solidFill>
          </p:spPr>
          <p:txBody>
            <a:bodyPr wrap="square" lIns="0" tIns="0" rIns="0" bIns="0" rtlCol="0"/>
            <a:lstStyle/>
            <a:p/>
          </p:txBody>
        </p:sp>
        <p:sp>
          <p:nvSpPr>
            <p:cNvPr id="23" name="object 21"/>
            <p:cNvSpPr/>
            <p:nvPr/>
          </p:nvSpPr>
          <p:spPr>
            <a:xfrm>
              <a:off x="3334296" y="3793274"/>
              <a:ext cx="312420" cy="0"/>
            </a:xfrm>
            <a:custGeom>
              <a:avLst/>
              <a:gdLst/>
              <a:ahLst/>
              <a:cxnLst/>
              <a:rect l="l" t="t" r="r" b="b"/>
              <a:pathLst>
                <a:path w="312420">
                  <a:moveTo>
                    <a:pt x="0" y="0"/>
                  </a:moveTo>
                  <a:lnTo>
                    <a:pt x="311994" y="1"/>
                  </a:lnTo>
                </a:path>
              </a:pathLst>
            </a:custGeom>
            <a:ln w="28575">
              <a:solidFill>
                <a:srgbClr val="BFBFBF"/>
              </a:solidFill>
            </a:ln>
          </p:spPr>
          <p:txBody>
            <a:bodyPr wrap="square" lIns="0" tIns="0" rIns="0" bIns="0" rtlCol="0"/>
            <a:lstStyle/>
            <a:p/>
          </p:txBody>
        </p:sp>
        <p:sp>
          <p:nvSpPr>
            <p:cNvPr id="24" name="object 22"/>
            <p:cNvSpPr/>
            <p:nvPr/>
          </p:nvSpPr>
          <p:spPr>
            <a:xfrm>
              <a:off x="3433343" y="3873563"/>
              <a:ext cx="234950" cy="0"/>
            </a:xfrm>
            <a:custGeom>
              <a:avLst/>
              <a:gdLst/>
              <a:ahLst/>
              <a:cxnLst/>
              <a:rect l="l" t="t" r="r" b="b"/>
              <a:pathLst>
                <a:path w="234950">
                  <a:moveTo>
                    <a:pt x="0" y="0"/>
                  </a:moveTo>
                  <a:lnTo>
                    <a:pt x="234405" y="1"/>
                  </a:lnTo>
                </a:path>
              </a:pathLst>
            </a:custGeom>
            <a:ln w="28575">
              <a:solidFill>
                <a:srgbClr val="BFBFBF"/>
              </a:solidFill>
            </a:ln>
          </p:spPr>
          <p:txBody>
            <a:bodyPr wrap="square" lIns="0" tIns="0" rIns="0" bIns="0" rtlCol="0"/>
            <a:lstStyle/>
            <a:p/>
          </p:txBody>
        </p:sp>
        <p:sp>
          <p:nvSpPr>
            <p:cNvPr id="25" name="object 23"/>
            <p:cNvSpPr/>
            <p:nvPr/>
          </p:nvSpPr>
          <p:spPr>
            <a:xfrm>
              <a:off x="3334296" y="4114406"/>
              <a:ext cx="151130" cy="0"/>
            </a:xfrm>
            <a:custGeom>
              <a:avLst/>
              <a:gdLst/>
              <a:ahLst/>
              <a:cxnLst/>
              <a:rect l="l" t="t" r="r" b="b"/>
              <a:pathLst>
                <a:path w="151129">
                  <a:moveTo>
                    <a:pt x="0" y="0"/>
                  </a:moveTo>
                  <a:lnTo>
                    <a:pt x="150767" y="1"/>
                  </a:lnTo>
                </a:path>
              </a:pathLst>
            </a:custGeom>
            <a:ln w="28575">
              <a:solidFill>
                <a:srgbClr val="BFBFBF"/>
              </a:solidFill>
            </a:ln>
          </p:spPr>
          <p:txBody>
            <a:bodyPr wrap="square" lIns="0" tIns="0" rIns="0" bIns="0" rtlCol="0"/>
            <a:lstStyle/>
            <a:p/>
          </p:txBody>
        </p:sp>
        <p:sp>
          <p:nvSpPr>
            <p:cNvPr id="26" name="object 24"/>
            <p:cNvSpPr/>
            <p:nvPr/>
          </p:nvSpPr>
          <p:spPr>
            <a:xfrm>
              <a:off x="3433343" y="3953840"/>
              <a:ext cx="194310" cy="0"/>
            </a:xfrm>
            <a:custGeom>
              <a:avLst/>
              <a:gdLst/>
              <a:ahLst/>
              <a:cxnLst/>
              <a:rect l="l" t="t" r="r" b="b"/>
              <a:pathLst>
                <a:path w="194310">
                  <a:moveTo>
                    <a:pt x="0" y="0"/>
                  </a:moveTo>
                  <a:lnTo>
                    <a:pt x="193724" y="1"/>
                  </a:lnTo>
                </a:path>
              </a:pathLst>
            </a:custGeom>
            <a:ln w="28575">
              <a:solidFill>
                <a:srgbClr val="BFBFBF"/>
              </a:solidFill>
            </a:ln>
          </p:spPr>
          <p:txBody>
            <a:bodyPr wrap="square" lIns="0" tIns="0" rIns="0" bIns="0" rtlCol="0"/>
            <a:lstStyle/>
            <a:p/>
          </p:txBody>
        </p:sp>
        <p:sp>
          <p:nvSpPr>
            <p:cNvPr id="27" name="object 25"/>
            <p:cNvSpPr/>
            <p:nvPr/>
          </p:nvSpPr>
          <p:spPr>
            <a:xfrm>
              <a:off x="3433343" y="4034116"/>
              <a:ext cx="283845" cy="0"/>
            </a:xfrm>
            <a:custGeom>
              <a:avLst/>
              <a:gdLst/>
              <a:ahLst/>
              <a:cxnLst/>
              <a:rect l="l" t="t" r="r" b="b"/>
              <a:pathLst>
                <a:path w="283845">
                  <a:moveTo>
                    <a:pt x="0" y="0"/>
                  </a:moveTo>
                  <a:lnTo>
                    <a:pt x="283631" y="1"/>
                  </a:lnTo>
                </a:path>
              </a:pathLst>
            </a:custGeom>
            <a:ln w="28575">
              <a:solidFill>
                <a:srgbClr val="BFBFBF"/>
              </a:solidFill>
            </a:ln>
          </p:spPr>
          <p:txBody>
            <a:bodyPr wrap="square" lIns="0" tIns="0" rIns="0" bIns="0" rtlCol="0"/>
            <a:lstStyle/>
            <a:p/>
          </p:txBody>
        </p:sp>
        <p:sp>
          <p:nvSpPr>
            <p:cNvPr id="28" name="object 26"/>
            <p:cNvSpPr/>
            <p:nvPr/>
          </p:nvSpPr>
          <p:spPr>
            <a:xfrm>
              <a:off x="3338156" y="4194683"/>
              <a:ext cx="77470" cy="0"/>
            </a:xfrm>
            <a:custGeom>
              <a:avLst/>
              <a:gdLst/>
              <a:ahLst/>
              <a:cxnLst/>
              <a:rect l="l" t="t" r="r" b="b"/>
              <a:pathLst>
                <a:path w="77470">
                  <a:moveTo>
                    <a:pt x="0" y="0"/>
                  </a:moveTo>
                  <a:lnTo>
                    <a:pt x="77367" y="1"/>
                  </a:lnTo>
                </a:path>
              </a:pathLst>
            </a:custGeom>
            <a:ln w="28575">
              <a:solidFill>
                <a:srgbClr val="BFBFBF"/>
              </a:solidFill>
            </a:ln>
          </p:spPr>
          <p:txBody>
            <a:bodyPr wrap="square" lIns="0" tIns="0" rIns="0" bIns="0" rtlCol="0"/>
            <a:lstStyle/>
            <a:p/>
          </p:txBody>
        </p:sp>
        <p:sp>
          <p:nvSpPr>
            <p:cNvPr id="29" name="object 27"/>
            <p:cNvSpPr/>
            <p:nvPr/>
          </p:nvSpPr>
          <p:spPr>
            <a:xfrm>
              <a:off x="2873541" y="3475621"/>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0" name="object 28"/>
            <p:cNvSpPr/>
            <p:nvPr/>
          </p:nvSpPr>
          <p:spPr>
            <a:xfrm>
              <a:off x="3334296" y="3483546"/>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1" name="object 29"/>
            <p:cNvSpPr/>
            <p:nvPr/>
          </p:nvSpPr>
          <p:spPr>
            <a:xfrm>
              <a:off x="2414220" y="4238383"/>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2" name="object 30"/>
            <p:cNvSpPr/>
            <p:nvPr/>
          </p:nvSpPr>
          <p:spPr>
            <a:xfrm>
              <a:off x="3273946" y="4234256"/>
              <a:ext cx="100965" cy="270510"/>
            </a:xfrm>
            <a:custGeom>
              <a:avLst/>
              <a:gdLst/>
              <a:ahLst/>
              <a:cxnLst/>
              <a:rect l="l" t="t" r="r" b="b"/>
              <a:pathLst>
                <a:path w="100964" h="270510">
                  <a:moveTo>
                    <a:pt x="100964" y="0"/>
                  </a:moveTo>
                  <a:lnTo>
                    <a:pt x="0" y="270343"/>
                  </a:lnTo>
                </a:path>
              </a:pathLst>
            </a:custGeom>
            <a:ln w="25400">
              <a:solidFill>
                <a:srgbClr val="BF7300"/>
              </a:solidFill>
            </a:ln>
          </p:spPr>
          <p:txBody>
            <a:bodyPr wrap="square" lIns="0" tIns="0" rIns="0" bIns="0" rtlCol="0"/>
            <a:lstStyle/>
            <a:p/>
          </p:txBody>
        </p:sp>
        <p:sp>
          <p:nvSpPr>
            <p:cNvPr id="33" name="object 31"/>
            <p:cNvSpPr/>
            <p:nvPr/>
          </p:nvSpPr>
          <p:spPr>
            <a:xfrm>
              <a:off x="3689527" y="4243209"/>
              <a:ext cx="81280" cy="229870"/>
            </a:xfrm>
            <a:custGeom>
              <a:avLst/>
              <a:gdLst/>
              <a:ahLst/>
              <a:cxnLst/>
              <a:rect l="l" t="t" r="r" b="b"/>
              <a:pathLst>
                <a:path w="81279" h="229870">
                  <a:moveTo>
                    <a:pt x="0" y="0"/>
                  </a:moveTo>
                  <a:lnTo>
                    <a:pt x="81235" y="229452"/>
                  </a:lnTo>
                </a:path>
              </a:pathLst>
            </a:custGeom>
            <a:ln w="25400">
              <a:solidFill>
                <a:srgbClr val="BF7300"/>
              </a:solidFill>
            </a:ln>
          </p:spPr>
          <p:txBody>
            <a:bodyPr wrap="square" lIns="0" tIns="0" rIns="0" bIns="0" rtlCol="0"/>
            <a:lstStyle/>
            <a:p/>
          </p:txBody>
        </p:sp>
        <p:sp>
          <p:nvSpPr>
            <p:cNvPr id="34" name="object 32"/>
            <p:cNvSpPr/>
            <p:nvPr/>
          </p:nvSpPr>
          <p:spPr>
            <a:xfrm>
              <a:off x="2834639" y="4453127"/>
              <a:ext cx="576072" cy="579120"/>
            </a:xfrm>
            <a:prstGeom prst="rect">
              <a:avLst/>
            </a:prstGeom>
            <a:blipFill>
              <a:blip r:embed="rId2" cstate="print"/>
              <a:stretch>
                <a:fillRect/>
              </a:stretch>
            </a:blipFill>
          </p:spPr>
          <p:txBody>
            <a:bodyPr wrap="square" lIns="0" tIns="0" rIns="0" bIns="0" rtlCol="0"/>
            <a:lstStyle/>
            <a:p/>
          </p:txBody>
        </p:sp>
        <p:sp>
          <p:nvSpPr>
            <p:cNvPr id="35" name="object 33"/>
            <p:cNvSpPr/>
            <p:nvPr/>
          </p:nvSpPr>
          <p:spPr>
            <a:xfrm>
              <a:off x="3666744" y="4453127"/>
              <a:ext cx="579120" cy="579120"/>
            </a:xfrm>
            <a:prstGeom prst="rect">
              <a:avLst/>
            </a:prstGeom>
            <a:blipFill>
              <a:blip r:embed="rId3" cstate="print"/>
              <a:stretch>
                <a:fillRect/>
              </a:stretch>
            </a:blipFill>
          </p:spPr>
          <p:txBody>
            <a:bodyPr wrap="square" lIns="0" tIns="0" rIns="0" bIns="0" rtlCol="0"/>
            <a:lstStyle/>
            <a:p/>
          </p:txBody>
        </p:sp>
        <p:sp>
          <p:nvSpPr>
            <p:cNvPr id="36" name="object 34"/>
            <p:cNvSpPr/>
            <p:nvPr/>
          </p:nvSpPr>
          <p:spPr>
            <a:xfrm>
              <a:off x="2020824" y="4462272"/>
              <a:ext cx="579119" cy="576071"/>
            </a:xfrm>
            <a:prstGeom prst="rect">
              <a:avLst/>
            </a:prstGeom>
            <a:blipFill>
              <a:blip r:embed="rId4" cstate="print"/>
              <a:stretch>
                <a:fillRect/>
              </a:stretch>
            </a:blipFill>
          </p:spPr>
          <p:txBody>
            <a:bodyPr wrap="square" lIns="0" tIns="0" rIns="0" bIns="0" rtlCol="0"/>
            <a:lstStyle/>
            <a:p/>
          </p:txBody>
        </p:sp>
      </p:grpSp>
      <p:grpSp>
        <p:nvGrpSpPr>
          <p:cNvPr id="79" name="Group 78"/>
          <p:cNvGrpSpPr/>
          <p:nvPr/>
        </p:nvGrpSpPr>
        <p:grpSpPr>
          <a:xfrm>
            <a:off x="3989653" y="2627457"/>
            <a:ext cx="3763010" cy="2895235"/>
            <a:chOff x="7864" y="4067"/>
            <a:chExt cx="7256" cy="5388"/>
          </a:xfrm>
        </p:grpSpPr>
        <p:grpSp>
          <p:nvGrpSpPr>
            <p:cNvPr id="37" name="object 35"/>
            <p:cNvGrpSpPr/>
            <p:nvPr/>
          </p:nvGrpSpPr>
          <p:grpSpPr>
            <a:xfrm>
              <a:off x="7864" y="4067"/>
              <a:ext cx="7256" cy="4434"/>
              <a:chOff x="4993576" y="2582341"/>
              <a:chExt cx="4607560" cy="2815590"/>
            </a:xfrm>
          </p:grpSpPr>
          <p:sp>
            <p:nvSpPr>
              <p:cNvPr id="38" name="object 36"/>
              <p:cNvSpPr/>
              <p:nvPr/>
            </p:nvSpPr>
            <p:spPr>
              <a:xfrm>
                <a:off x="4998339" y="2587104"/>
                <a:ext cx="4598035" cy="2806065"/>
              </a:xfrm>
              <a:custGeom>
                <a:avLst/>
                <a:gdLst/>
                <a:ahLst/>
                <a:cxnLst/>
                <a:rect l="l" t="t" r="r" b="b"/>
                <a:pathLst>
                  <a:path w="4598034" h="2806065">
                    <a:moveTo>
                      <a:pt x="4502010" y="0"/>
                    </a:moveTo>
                    <a:lnTo>
                      <a:pt x="95796" y="0"/>
                    </a:lnTo>
                    <a:lnTo>
                      <a:pt x="58507" y="7527"/>
                    </a:lnTo>
                    <a:lnTo>
                      <a:pt x="28057" y="28057"/>
                    </a:lnTo>
                    <a:lnTo>
                      <a:pt x="7527" y="58507"/>
                    </a:lnTo>
                    <a:lnTo>
                      <a:pt x="0" y="95796"/>
                    </a:lnTo>
                    <a:lnTo>
                      <a:pt x="0" y="2710218"/>
                    </a:lnTo>
                    <a:lnTo>
                      <a:pt x="7527" y="2747506"/>
                    </a:lnTo>
                    <a:lnTo>
                      <a:pt x="28057" y="2777956"/>
                    </a:lnTo>
                    <a:lnTo>
                      <a:pt x="58507" y="2798486"/>
                    </a:lnTo>
                    <a:lnTo>
                      <a:pt x="95796" y="2806014"/>
                    </a:lnTo>
                    <a:lnTo>
                      <a:pt x="4502010" y="2806014"/>
                    </a:lnTo>
                    <a:lnTo>
                      <a:pt x="4539299" y="2798486"/>
                    </a:lnTo>
                    <a:lnTo>
                      <a:pt x="4569748" y="2777956"/>
                    </a:lnTo>
                    <a:lnTo>
                      <a:pt x="4590278" y="2747506"/>
                    </a:lnTo>
                    <a:lnTo>
                      <a:pt x="4597806" y="2710218"/>
                    </a:lnTo>
                    <a:lnTo>
                      <a:pt x="4597806" y="95796"/>
                    </a:lnTo>
                    <a:lnTo>
                      <a:pt x="4590278" y="58507"/>
                    </a:lnTo>
                    <a:lnTo>
                      <a:pt x="4569748" y="28057"/>
                    </a:lnTo>
                    <a:lnTo>
                      <a:pt x="4539299" y="7527"/>
                    </a:lnTo>
                    <a:lnTo>
                      <a:pt x="4502010" y="0"/>
                    </a:lnTo>
                    <a:close/>
                  </a:path>
                </a:pathLst>
              </a:custGeom>
              <a:solidFill>
                <a:srgbClr val="003F5E"/>
              </a:solidFill>
            </p:spPr>
            <p:txBody>
              <a:bodyPr wrap="square" lIns="0" tIns="0" rIns="0" bIns="0" rtlCol="0"/>
              <a:lstStyle/>
              <a:p/>
            </p:txBody>
          </p:sp>
          <p:sp>
            <p:nvSpPr>
              <p:cNvPr id="39" name="object 37"/>
              <p:cNvSpPr/>
              <p:nvPr/>
            </p:nvSpPr>
            <p:spPr>
              <a:xfrm>
                <a:off x="4998339" y="2587104"/>
                <a:ext cx="4598035" cy="2806065"/>
              </a:xfrm>
              <a:custGeom>
                <a:avLst/>
                <a:gdLst/>
                <a:ahLst/>
                <a:cxnLst/>
                <a:rect l="l" t="t" r="r" b="b"/>
                <a:pathLst>
                  <a:path w="4598034" h="2806065">
                    <a:moveTo>
                      <a:pt x="0" y="95797"/>
                    </a:moveTo>
                    <a:lnTo>
                      <a:pt x="7528" y="58509"/>
                    </a:lnTo>
                    <a:lnTo>
                      <a:pt x="28058" y="28058"/>
                    </a:lnTo>
                    <a:lnTo>
                      <a:pt x="58508" y="7528"/>
                    </a:lnTo>
                    <a:lnTo>
                      <a:pt x="95797" y="0"/>
                    </a:lnTo>
                    <a:lnTo>
                      <a:pt x="4502012" y="0"/>
                    </a:lnTo>
                    <a:lnTo>
                      <a:pt x="4539302" y="7528"/>
                    </a:lnTo>
                    <a:lnTo>
                      <a:pt x="4569753" y="28058"/>
                    </a:lnTo>
                    <a:lnTo>
                      <a:pt x="4590284" y="58509"/>
                    </a:lnTo>
                    <a:lnTo>
                      <a:pt x="4597812" y="95797"/>
                    </a:lnTo>
                    <a:lnTo>
                      <a:pt x="4597812" y="2710221"/>
                    </a:lnTo>
                    <a:lnTo>
                      <a:pt x="4590284" y="2747505"/>
                    </a:lnTo>
                    <a:lnTo>
                      <a:pt x="4569753" y="2777954"/>
                    </a:lnTo>
                    <a:lnTo>
                      <a:pt x="4539302" y="2798483"/>
                    </a:lnTo>
                    <a:lnTo>
                      <a:pt x="4502012" y="2806011"/>
                    </a:lnTo>
                    <a:lnTo>
                      <a:pt x="95797" y="2806011"/>
                    </a:lnTo>
                    <a:lnTo>
                      <a:pt x="58508" y="2798483"/>
                    </a:lnTo>
                    <a:lnTo>
                      <a:pt x="28058" y="2777954"/>
                    </a:lnTo>
                    <a:lnTo>
                      <a:pt x="7528" y="2747505"/>
                    </a:lnTo>
                    <a:lnTo>
                      <a:pt x="0" y="2710221"/>
                    </a:lnTo>
                    <a:lnTo>
                      <a:pt x="0" y="95797"/>
                    </a:lnTo>
                    <a:close/>
                  </a:path>
                </a:pathLst>
              </a:custGeom>
              <a:ln w="9525">
                <a:solidFill>
                  <a:srgbClr val="486180"/>
                </a:solidFill>
              </a:ln>
            </p:spPr>
            <p:txBody>
              <a:bodyPr wrap="square" lIns="0" tIns="0" rIns="0" bIns="0" rtlCol="0"/>
              <a:lstStyle/>
              <a:p/>
            </p:txBody>
          </p:sp>
          <p:sp>
            <p:nvSpPr>
              <p:cNvPr id="40" name="object 38"/>
              <p:cNvSpPr/>
              <p:nvPr/>
            </p:nvSpPr>
            <p:spPr>
              <a:xfrm>
                <a:off x="5324856" y="3218687"/>
                <a:ext cx="377951" cy="469391"/>
              </a:xfrm>
              <a:prstGeom prst="rect">
                <a:avLst/>
              </a:prstGeom>
              <a:blipFill>
                <a:blip r:embed="rId5" cstate="print"/>
                <a:stretch>
                  <a:fillRect/>
                </a:stretch>
              </a:blipFill>
            </p:spPr>
            <p:txBody>
              <a:bodyPr wrap="square" lIns="0" tIns="0" rIns="0" bIns="0" rtlCol="0"/>
              <a:lstStyle/>
              <a:p/>
            </p:txBody>
          </p:sp>
          <p:sp>
            <p:nvSpPr>
              <p:cNvPr id="41" name="object 39"/>
              <p:cNvSpPr/>
              <p:nvPr/>
            </p:nvSpPr>
            <p:spPr>
              <a:xfrm>
                <a:off x="6239256" y="3224783"/>
                <a:ext cx="377951" cy="542544"/>
              </a:xfrm>
              <a:prstGeom prst="rect">
                <a:avLst/>
              </a:prstGeom>
              <a:blipFill>
                <a:blip r:embed="rId6" cstate="print"/>
                <a:stretch>
                  <a:fillRect/>
                </a:stretch>
              </a:blipFill>
            </p:spPr>
            <p:txBody>
              <a:bodyPr wrap="square" lIns="0" tIns="0" rIns="0" bIns="0" rtlCol="0"/>
              <a:lstStyle/>
              <a:p/>
            </p:txBody>
          </p:sp>
          <p:sp>
            <p:nvSpPr>
              <p:cNvPr id="42" name="object 40"/>
              <p:cNvSpPr/>
              <p:nvPr/>
            </p:nvSpPr>
            <p:spPr>
              <a:xfrm>
                <a:off x="5779008" y="3224783"/>
                <a:ext cx="377951" cy="542544"/>
              </a:xfrm>
              <a:prstGeom prst="rect">
                <a:avLst/>
              </a:prstGeom>
              <a:blipFill>
                <a:blip r:embed="rId7" cstate="print"/>
                <a:stretch>
                  <a:fillRect/>
                </a:stretch>
              </a:blipFill>
            </p:spPr>
            <p:txBody>
              <a:bodyPr wrap="square" lIns="0" tIns="0" rIns="0" bIns="0" rtlCol="0"/>
              <a:lstStyle/>
              <a:p/>
            </p:txBody>
          </p:sp>
          <p:sp>
            <p:nvSpPr>
              <p:cNvPr id="43" name="object 41"/>
              <p:cNvSpPr/>
              <p:nvPr/>
            </p:nvSpPr>
            <p:spPr>
              <a:xfrm>
                <a:off x="5117592" y="2883407"/>
                <a:ext cx="149351" cy="173736"/>
              </a:xfrm>
              <a:prstGeom prst="rect">
                <a:avLst/>
              </a:prstGeom>
              <a:blipFill>
                <a:blip r:embed="rId8" cstate="print"/>
                <a:stretch>
                  <a:fillRect/>
                </a:stretch>
              </a:blipFill>
            </p:spPr>
            <p:txBody>
              <a:bodyPr wrap="square" lIns="0" tIns="0" rIns="0" bIns="0" rtlCol="0"/>
              <a:lstStyle/>
              <a:p/>
            </p:txBody>
          </p:sp>
        </p:grpSp>
        <p:sp>
          <p:nvSpPr>
            <p:cNvPr id="49" name="object 47"/>
            <p:cNvSpPr txBox="1"/>
            <p:nvPr/>
          </p:nvSpPr>
          <p:spPr>
            <a:xfrm>
              <a:off x="8277" y="8745"/>
              <a:ext cx="6645" cy="710"/>
            </a:xfrm>
            <a:prstGeom prst="rect">
              <a:avLst/>
            </a:prstGeom>
          </p:spPr>
          <p:txBody>
            <a:bodyPr vert="horz" wrap="square" lIns="0" tIns="12700" rIns="0" bIns="0" rtlCol="0">
              <a:spAutoFit/>
            </a:bodyPr>
            <a:lstStyle/>
            <a:p>
              <a:pPr marL="12700">
                <a:lnSpc>
                  <a:spcPct val="100000"/>
                </a:lnSpc>
                <a:spcBef>
                  <a:spcPts val="100"/>
                </a:spcBef>
              </a:pPr>
              <a:endParaRPr sz="2400">
                <a:latin typeface="Trebuchet MS"/>
                <a:cs typeface="Trebuchet MS"/>
              </a:endParaRPr>
            </a:p>
          </p:txBody>
        </p:sp>
        <p:sp>
          <p:nvSpPr>
            <p:cNvPr id="54" name="object 52"/>
            <p:cNvSpPr txBox="1"/>
            <p:nvPr/>
          </p:nvSpPr>
          <p:spPr>
            <a:xfrm>
              <a:off x="8052" y="4537"/>
              <a:ext cx="2650"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dirty="0">
                  <a:solidFill>
                    <a:srgbClr val="AAB7B8"/>
                  </a:solidFill>
                  <a:latin typeface="Trebuchet MS"/>
                  <a:cs typeface="Trebuchet MS"/>
                </a:rPr>
                <a:t>Serverless</a:t>
              </a:r>
              <a:endParaRPr sz="900">
                <a:latin typeface="Trebuchet MS"/>
                <a:cs typeface="Trebuchet MS"/>
              </a:endParaRPr>
            </a:p>
          </p:txBody>
        </p:sp>
        <p:grpSp>
          <p:nvGrpSpPr>
            <p:cNvPr id="55" name="object 53"/>
            <p:cNvGrpSpPr/>
            <p:nvPr/>
          </p:nvGrpSpPr>
          <p:grpSpPr>
            <a:xfrm>
              <a:off x="10834" y="4541"/>
              <a:ext cx="3898" cy="1474"/>
              <a:chOff x="6879335" y="2883407"/>
              <a:chExt cx="2475230" cy="935990"/>
            </a:xfrm>
          </p:grpSpPr>
          <p:sp>
            <p:nvSpPr>
              <p:cNvPr id="56" name="object 54"/>
              <p:cNvSpPr/>
              <p:nvPr/>
            </p:nvSpPr>
            <p:spPr>
              <a:xfrm>
                <a:off x="8561831" y="3209543"/>
                <a:ext cx="377951" cy="539496"/>
              </a:xfrm>
              <a:prstGeom prst="rect">
                <a:avLst/>
              </a:prstGeom>
              <a:blipFill>
                <a:blip r:embed="rId9" cstate="print"/>
                <a:stretch>
                  <a:fillRect/>
                </a:stretch>
              </a:blipFill>
            </p:spPr>
            <p:txBody>
              <a:bodyPr wrap="square" lIns="0" tIns="0" rIns="0" bIns="0" rtlCol="0"/>
              <a:lstStyle/>
              <a:p/>
            </p:txBody>
          </p:sp>
          <p:sp>
            <p:nvSpPr>
              <p:cNvPr id="57" name="object 55"/>
              <p:cNvSpPr/>
              <p:nvPr/>
            </p:nvSpPr>
            <p:spPr>
              <a:xfrm>
                <a:off x="8976359" y="3209543"/>
                <a:ext cx="377951" cy="609600"/>
              </a:xfrm>
              <a:prstGeom prst="rect">
                <a:avLst/>
              </a:prstGeom>
              <a:blipFill>
                <a:blip r:embed="rId10" cstate="print"/>
                <a:stretch>
                  <a:fillRect/>
                </a:stretch>
              </a:blipFill>
            </p:spPr>
            <p:txBody>
              <a:bodyPr wrap="square" lIns="0" tIns="0" rIns="0" bIns="0" rtlCol="0"/>
              <a:lstStyle/>
              <a:p/>
            </p:txBody>
          </p:sp>
          <p:sp>
            <p:nvSpPr>
              <p:cNvPr id="58" name="object 56"/>
              <p:cNvSpPr/>
              <p:nvPr/>
            </p:nvSpPr>
            <p:spPr>
              <a:xfrm>
                <a:off x="6912863" y="3212591"/>
                <a:ext cx="381000" cy="469391"/>
              </a:xfrm>
              <a:prstGeom prst="rect">
                <a:avLst/>
              </a:prstGeom>
              <a:blipFill>
                <a:blip r:embed="rId11" cstate="print"/>
                <a:stretch>
                  <a:fillRect/>
                </a:stretch>
              </a:blipFill>
            </p:spPr>
            <p:txBody>
              <a:bodyPr wrap="square" lIns="0" tIns="0" rIns="0" bIns="0" rtlCol="0"/>
              <a:lstStyle/>
              <a:p/>
            </p:txBody>
          </p:sp>
          <p:sp>
            <p:nvSpPr>
              <p:cNvPr id="59" name="object 57"/>
              <p:cNvSpPr/>
              <p:nvPr/>
            </p:nvSpPr>
            <p:spPr>
              <a:xfrm>
                <a:off x="8150351" y="3209543"/>
                <a:ext cx="377951" cy="539496"/>
              </a:xfrm>
              <a:prstGeom prst="rect">
                <a:avLst/>
              </a:prstGeom>
              <a:blipFill>
                <a:blip r:embed="rId12" cstate="print"/>
                <a:stretch>
                  <a:fillRect/>
                </a:stretch>
              </a:blipFill>
            </p:spPr>
            <p:txBody>
              <a:bodyPr wrap="square" lIns="0" tIns="0" rIns="0" bIns="0" rtlCol="0"/>
              <a:lstStyle/>
              <a:p/>
            </p:txBody>
          </p:sp>
          <p:sp>
            <p:nvSpPr>
              <p:cNvPr id="60" name="object 58"/>
              <p:cNvSpPr/>
              <p:nvPr/>
            </p:nvSpPr>
            <p:spPr>
              <a:xfrm>
                <a:off x="7327391" y="3212591"/>
                <a:ext cx="377951" cy="469391"/>
              </a:xfrm>
              <a:prstGeom prst="rect">
                <a:avLst/>
              </a:prstGeom>
              <a:blipFill>
                <a:blip r:embed="rId13" cstate="print"/>
                <a:stretch>
                  <a:fillRect/>
                </a:stretch>
              </a:blipFill>
            </p:spPr>
            <p:txBody>
              <a:bodyPr wrap="square" lIns="0" tIns="0" rIns="0" bIns="0" rtlCol="0"/>
              <a:lstStyle/>
              <a:p/>
            </p:txBody>
          </p:sp>
          <p:sp>
            <p:nvSpPr>
              <p:cNvPr id="61" name="object 59"/>
              <p:cNvSpPr/>
              <p:nvPr/>
            </p:nvSpPr>
            <p:spPr>
              <a:xfrm>
                <a:off x="7738871" y="3209543"/>
                <a:ext cx="377951" cy="472439"/>
              </a:xfrm>
              <a:prstGeom prst="rect">
                <a:avLst/>
              </a:prstGeom>
              <a:blipFill>
                <a:blip r:embed="rId14" cstate="print"/>
                <a:stretch>
                  <a:fillRect/>
                </a:stretch>
              </a:blipFill>
            </p:spPr>
            <p:txBody>
              <a:bodyPr wrap="square" lIns="0" tIns="0" rIns="0" bIns="0" rtlCol="0"/>
              <a:lstStyle/>
              <a:p/>
            </p:txBody>
          </p:sp>
          <p:sp>
            <p:nvSpPr>
              <p:cNvPr id="62" name="object 60"/>
              <p:cNvSpPr/>
              <p:nvPr/>
            </p:nvSpPr>
            <p:spPr>
              <a:xfrm>
                <a:off x="6879335" y="2883407"/>
                <a:ext cx="149351" cy="173736"/>
              </a:xfrm>
              <a:prstGeom prst="rect">
                <a:avLst/>
              </a:prstGeom>
              <a:blipFill>
                <a:blip r:embed="rId15" cstate="print"/>
                <a:stretch>
                  <a:fillRect/>
                </a:stretch>
              </a:blipFill>
            </p:spPr>
            <p:txBody>
              <a:bodyPr wrap="square" lIns="0" tIns="0" rIns="0" bIns="0" rtlCol="0"/>
              <a:lstStyle/>
              <a:p/>
            </p:txBody>
          </p:sp>
        </p:grpSp>
        <p:sp>
          <p:nvSpPr>
            <p:cNvPr id="63" name="object 61"/>
            <p:cNvSpPr txBox="1"/>
            <p:nvPr/>
          </p:nvSpPr>
          <p:spPr>
            <a:xfrm>
              <a:off x="10827" y="4537"/>
              <a:ext cx="4094" cy="372"/>
            </a:xfrm>
            <a:prstGeom prst="rect">
              <a:avLst/>
            </a:prstGeom>
            <a:solidFill>
              <a:srgbClr val="232F3E"/>
            </a:solidFill>
            <a:ln w="12700">
              <a:solidFill>
                <a:srgbClr val="AAB7B8"/>
              </a:solidFill>
            </a:ln>
          </p:spPr>
          <p:txBody>
            <a:bodyPr vert="horz" wrap="square" lIns="0" tIns="77470" rIns="0" bIns="0" rtlCol="0">
              <a:spAutoFit/>
            </a:bodyPr>
            <a:lstStyle/>
            <a:p>
              <a:pPr marL="457200">
                <a:lnSpc>
                  <a:spcPct val="100000"/>
                </a:lnSpc>
                <a:spcBef>
                  <a:spcPts val="610"/>
                </a:spcBef>
              </a:pPr>
              <a:r>
                <a:rPr sz="800" spc="30" dirty="0">
                  <a:solidFill>
                    <a:srgbClr val="AAB7B8"/>
                  </a:solidFill>
                  <a:latin typeface="Trebuchet MS"/>
                  <a:cs typeface="Trebuchet MS"/>
                </a:rPr>
                <a:t>App </a:t>
              </a:r>
              <a:r>
                <a:rPr sz="800" spc="5" dirty="0">
                  <a:solidFill>
                    <a:srgbClr val="AAB7B8"/>
                  </a:solidFill>
                  <a:latin typeface="Trebuchet MS"/>
                  <a:cs typeface="Trebuchet MS"/>
                </a:rPr>
                <a:t>Integration </a:t>
              </a:r>
              <a:r>
                <a:rPr sz="800" spc="-45" dirty="0">
                  <a:solidFill>
                    <a:srgbClr val="AAB7B8"/>
                  </a:solidFill>
                  <a:latin typeface="Trebuchet MS"/>
                  <a:cs typeface="Trebuchet MS"/>
                </a:rPr>
                <a:t>/ </a:t>
              </a:r>
              <a:r>
                <a:rPr sz="800" spc="10" dirty="0">
                  <a:solidFill>
                    <a:srgbClr val="AAB7B8"/>
                  </a:solidFill>
                  <a:latin typeface="Trebuchet MS"/>
                  <a:cs typeface="Trebuchet MS"/>
                </a:rPr>
                <a:t>Foundational</a:t>
              </a:r>
              <a:r>
                <a:rPr sz="800" spc="-125" dirty="0">
                  <a:solidFill>
                    <a:srgbClr val="AAB7B8"/>
                  </a:solidFill>
                  <a:latin typeface="Trebuchet MS"/>
                  <a:cs typeface="Trebuchet MS"/>
                </a:rPr>
                <a:t> </a:t>
              </a:r>
              <a:r>
                <a:rPr sz="800" dirty="0">
                  <a:solidFill>
                    <a:srgbClr val="AAB7B8"/>
                  </a:solidFill>
                  <a:latin typeface="Trebuchet MS"/>
                  <a:cs typeface="Trebuchet MS"/>
                </a:rPr>
                <a:t>Services</a:t>
              </a:r>
              <a:endParaRPr sz="800">
                <a:latin typeface="Trebuchet MS"/>
                <a:cs typeface="Trebuchet MS"/>
              </a:endParaRPr>
            </a:p>
          </p:txBody>
        </p:sp>
        <p:grpSp>
          <p:nvGrpSpPr>
            <p:cNvPr id="64" name="object 62"/>
            <p:cNvGrpSpPr/>
            <p:nvPr/>
          </p:nvGrpSpPr>
          <p:grpSpPr>
            <a:xfrm>
              <a:off x="8040" y="6250"/>
              <a:ext cx="2396" cy="1263"/>
              <a:chOff x="5105400" y="3968496"/>
              <a:chExt cx="1521460" cy="802005"/>
            </a:xfrm>
          </p:grpSpPr>
          <p:sp>
            <p:nvSpPr>
              <p:cNvPr id="65" name="object 63"/>
              <p:cNvSpPr/>
              <p:nvPr/>
            </p:nvSpPr>
            <p:spPr>
              <a:xfrm>
                <a:off x="6248400" y="4294632"/>
                <a:ext cx="377951" cy="472439"/>
              </a:xfrm>
              <a:prstGeom prst="rect">
                <a:avLst/>
              </a:prstGeom>
              <a:blipFill>
                <a:blip r:embed="rId16" cstate="print"/>
                <a:stretch>
                  <a:fillRect/>
                </a:stretch>
              </a:blipFill>
            </p:spPr>
            <p:txBody>
              <a:bodyPr wrap="square" lIns="0" tIns="0" rIns="0" bIns="0" rtlCol="0"/>
              <a:lstStyle/>
              <a:p/>
            </p:txBody>
          </p:sp>
          <p:sp>
            <p:nvSpPr>
              <p:cNvPr id="66" name="object 64"/>
              <p:cNvSpPr/>
              <p:nvPr/>
            </p:nvSpPr>
            <p:spPr>
              <a:xfrm>
                <a:off x="5321808" y="4297680"/>
                <a:ext cx="377951" cy="472439"/>
              </a:xfrm>
              <a:prstGeom prst="rect">
                <a:avLst/>
              </a:prstGeom>
              <a:blipFill>
                <a:blip r:embed="rId17" cstate="print"/>
                <a:stretch>
                  <a:fillRect/>
                </a:stretch>
              </a:blipFill>
            </p:spPr>
            <p:txBody>
              <a:bodyPr wrap="square" lIns="0" tIns="0" rIns="0" bIns="0" rtlCol="0"/>
              <a:lstStyle/>
              <a:p/>
            </p:txBody>
          </p:sp>
          <p:sp>
            <p:nvSpPr>
              <p:cNvPr id="67" name="object 65"/>
              <p:cNvSpPr/>
              <p:nvPr/>
            </p:nvSpPr>
            <p:spPr>
              <a:xfrm>
                <a:off x="5791200" y="4294632"/>
                <a:ext cx="377951" cy="472439"/>
              </a:xfrm>
              <a:prstGeom prst="rect">
                <a:avLst/>
              </a:prstGeom>
              <a:blipFill>
                <a:blip r:embed="rId18" cstate="print"/>
                <a:stretch>
                  <a:fillRect/>
                </a:stretch>
              </a:blipFill>
            </p:spPr>
            <p:txBody>
              <a:bodyPr wrap="square" lIns="0" tIns="0" rIns="0" bIns="0" rtlCol="0"/>
              <a:lstStyle/>
              <a:p/>
            </p:txBody>
          </p:sp>
          <p:sp>
            <p:nvSpPr>
              <p:cNvPr id="68" name="object 66"/>
              <p:cNvSpPr/>
              <p:nvPr/>
            </p:nvSpPr>
            <p:spPr>
              <a:xfrm>
                <a:off x="5105400" y="3968496"/>
                <a:ext cx="149351" cy="170687"/>
              </a:xfrm>
              <a:prstGeom prst="rect">
                <a:avLst/>
              </a:prstGeom>
              <a:blipFill>
                <a:blip r:embed="rId19" cstate="print"/>
                <a:stretch>
                  <a:fillRect/>
                </a:stretch>
              </a:blipFill>
            </p:spPr>
            <p:txBody>
              <a:bodyPr wrap="square" lIns="0" tIns="0" rIns="0" bIns="0" rtlCol="0"/>
              <a:lstStyle/>
              <a:p/>
            </p:txBody>
          </p:sp>
        </p:grpSp>
        <p:sp>
          <p:nvSpPr>
            <p:cNvPr id="69" name="object 67"/>
            <p:cNvSpPr txBox="1"/>
            <p:nvPr/>
          </p:nvSpPr>
          <p:spPr>
            <a:xfrm>
              <a:off x="8029" y="6249"/>
              <a:ext cx="3402" cy="403"/>
            </a:xfrm>
            <a:prstGeom prst="rect">
              <a:avLst/>
            </a:prstGeom>
            <a:ln w="12700">
              <a:solidFill>
                <a:srgbClr val="AAB7B8"/>
              </a:solidFill>
            </a:ln>
          </p:spPr>
          <p:txBody>
            <a:bodyPr vert="horz" wrap="square" lIns="0" tIns="78105" rIns="0" bIns="0" rtlCol="0">
              <a:spAutoFit/>
            </a:bodyPr>
            <a:lstStyle/>
            <a:p>
              <a:pPr marL="457200">
                <a:lnSpc>
                  <a:spcPct val="100000"/>
                </a:lnSpc>
                <a:spcBef>
                  <a:spcPts val="615"/>
                </a:spcBef>
              </a:pPr>
              <a:r>
                <a:rPr sz="900" spc="5" dirty="0">
                  <a:solidFill>
                    <a:srgbClr val="AAB7B8"/>
                  </a:solidFill>
                  <a:latin typeface="Trebuchet MS"/>
                  <a:cs typeface="Trebuchet MS"/>
                </a:rPr>
                <a:t>Containers</a:t>
              </a:r>
              <a:endParaRPr sz="900">
                <a:latin typeface="Trebuchet MS"/>
                <a:cs typeface="Trebuchet MS"/>
              </a:endParaRPr>
            </a:p>
          </p:txBody>
        </p:sp>
        <p:grpSp>
          <p:nvGrpSpPr>
            <p:cNvPr id="70" name="object 68"/>
            <p:cNvGrpSpPr/>
            <p:nvPr/>
          </p:nvGrpSpPr>
          <p:grpSpPr>
            <a:xfrm>
              <a:off x="10565" y="6235"/>
              <a:ext cx="4104" cy="1364"/>
              <a:chOff x="6708647" y="3959352"/>
              <a:chExt cx="2606040" cy="866140"/>
            </a:xfrm>
          </p:grpSpPr>
          <p:sp>
            <p:nvSpPr>
              <p:cNvPr id="71" name="object 69"/>
              <p:cNvSpPr/>
              <p:nvPr/>
            </p:nvSpPr>
            <p:spPr>
              <a:xfrm>
                <a:off x="6708647" y="4297680"/>
                <a:ext cx="377951" cy="472439"/>
              </a:xfrm>
              <a:prstGeom prst="rect">
                <a:avLst/>
              </a:prstGeom>
              <a:blipFill>
                <a:blip r:embed="rId20" cstate="print"/>
                <a:stretch>
                  <a:fillRect/>
                </a:stretch>
              </a:blipFill>
            </p:spPr>
            <p:txBody>
              <a:bodyPr wrap="square" lIns="0" tIns="0" rIns="0" bIns="0" rtlCol="0"/>
              <a:lstStyle/>
              <a:p/>
            </p:txBody>
          </p:sp>
          <p:sp>
            <p:nvSpPr>
              <p:cNvPr id="72" name="object 70"/>
              <p:cNvSpPr/>
              <p:nvPr/>
            </p:nvSpPr>
            <p:spPr>
              <a:xfrm>
                <a:off x="7501127" y="4282440"/>
                <a:ext cx="377951" cy="542543"/>
              </a:xfrm>
              <a:prstGeom prst="rect">
                <a:avLst/>
              </a:prstGeom>
              <a:blipFill>
                <a:blip r:embed="rId21" cstate="print"/>
                <a:stretch>
                  <a:fillRect/>
                </a:stretch>
              </a:blipFill>
            </p:spPr>
            <p:txBody>
              <a:bodyPr wrap="square" lIns="0" tIns="0" rIns="0" bIns="0" rtlCol="0"/>
              <a:lstStyle/>
              <a:p/>
            </p:txBody>
          </p:sp>
          <p:sp>
            <p:nvSpPr>
              <p:cNvPr id="73" name="object 71"/>
              <p:cNvSpPr/>
              <p:nvPr/>
            </p:nvSpPr>
            <p:spPr>
              <a:xfrm>
                <a:off x="7979663" y="4282440"/>
                <a:ext cx="377951" cy="542543"/>
              </a:xfrm>
              <a:prstGeom prst="rect">
                <a:avLst/>
              </a:prstGeom>
              <a:blipFill>
                <a:blip r:embed="rId22" cstate="print"/>
                <a:stretch>
                  <a:fillRect/>
                </a:stretch>
              </a:blipFill>
            </p:spPr>
            <p:txBody>
              <a:bodyPr wrap="square" lIns="0" tIns="0" rIns="0" bIns="0" rtlCol="0"/>
              <a:lstStyle/>
              <a:p/>
            </p:txBody>
          </p:sp>
          <p:sp>
            <p:nvSpPr>
              <p:cNvPr id="74" name="object 72"/>
              <p:cNvSpPr/>
              <p:nvPr/>
            </p:nvSpPr>
            <p:spPr>
              <a:xfrm>
                <a:off x="8458199" y="4279392"/>
                <a:ext cx="377951" cy="542543"/>
              </a:xfrm>
              <a:prstGeom prst="rect">
                <a:avLst/>
              </a:prstGeom>
              <a:blipFill>
                <a:blip r:embed="rId23" cstate="print"/>
                <a:stretch>
                  <a:fillRect/>
                </a:stretch>
              </a:blipFill>
            </p:spPr>
            <p:txBody>
              <a:bodyPr wrap="square" lIns="0" tIns="0" rIns="0" bIns="0" rtlCol="0"/>
              <a:lstStyle/>
              <a:p/>
            </p:txBody>
          </p:sp>
          <p:sp>
            <p:nvSpPr>
              <p:cNvPr id="75" name="object 73"/>
              <p:cNvSpPr/>
              <p:nvPr/>
            </p:nvSpPr>
            <p:spPr>
              <a:xfrm>
                <a:off x="8936735" y="4282440"/>
                <a:ext cx="377951" cy="539496"/>
              </a:xfrm>
              <a:prstGeom prst="rect">
                <a:avLst/>
              </a:prstGeom>
              <a:blipFill>
                <a:blip r:embed="rId24" cstate="print"/>
                <a:stretch>
                  <a:fillRect/>
                </a:stretch>
              </a:blipFill>
            </p:spPr>
            <p:txBody>
              <a:bodyPr wrap="square" lIns="0" tIns="0" rIns="0" bIns="0" rtlCol="0"/>
              <a:lstStyle/>
              <a:p/>
            </p:txBody>
          </p:sp>
          <p:sp>
            <p:nvSpPr>
              <p:cNvPr id="76" name="object 74"/>
              <p:cNvSpPr/>
              <p:nvPr/>
            </p:nvSpPr>
            <p:spPr>
              <a:xfrm>
                <a:off x="7330439" y="3959352"/>
                <a:ext cx="149351" cy="170687"/>
              </a:xfrm>
              <a:prstGeom prst="rect">
                <a:avLst/>
              </a:prstGeom>
              <a:blipFill>
                <a:blip r:embed="rId25" cstate="print"/>
                <a:stretch>
                  <a:fillRect/>
                </a:stretch>
              </a:blipFill>
            </p:spPr>
            <p:txBody>
              <a:bodyPr wrap="square" lIns="0" tIns="0" rIns="0" bIns="0" rtlCol="0"/>
              <a:lstStyle/>
              <a:p/>
            </p:txBody>
          </p:sp>
        </p:grpSp>
        <p:sp>
          <p:nvSpPr>
            <p:cNvPr id="77" name="object 75"/>
            <p:cNvSpPr txBox="1"/>
            <p:nvPr/>
          </p:nvSpPr>
          <p:spPr>
            <a:xfrm>
              <a:off x="11540" y="6237"/>
              <a:ext cx="3312" cy="407"/>
            </a:xfrm>
            <a:prstGeom prst="rect">
              <a:avLst/>
            </a:prstGeom>
            <a:solidFill>
              <a:srgbClr val="232F3E"/>
            </a:solidFill>
            <a:ln w="12700">
              <a:solidFill>
                <a:srgbClr val="AAB7B8"/>
              </a:solidFill>
            </a:ln>
          </p:spPr>
          <p:txBody>
            <a:bodyPr vert="horz" wrap="square" lIns="0" tIns="80010" rIns="0" bIns="0" rtlCol="0">
              <a:spAutoFit/>
            </a:bodyPr>
            <a:lstStyle/>
            <a:p>
              <a:pPr marL="457200">
                <a:lnSpc>
                  <a:spcPct val="100000"/>
                </a:lnSpc>
                <a:spcBef>
                  <a:spcPts val="630"/>
                </a:spcBef>
              </a:pPr>
              <a:r>
                <a:rPr sz="900" spc="5" dirty="0">
                  <a:solidFill>
                    <a:srgbClr val="AAB7B8"/>
                  </a:solidFill>
                  <a:latin typeface="Trebuchet MS"/>
                  <a:cs typeface="Trebuchet MS"/>
                </a:rPr>
                <a:t>CI/CD</a:t>
              </a:r>
              <a:endParaRPr sz="900">
                <a:latin typeface="Trebuchet MS"/>
                <a:cs typeface="Trebuchet MS"/>
              </a:endParaRPr>
            </a:p>
          </p:txBody>
        </p:sp>
      </p:grpSp>
      <p:sp>
        <p:nvSpPr>
          <p:cNvPr id="13" name="Text Box 12"/>
          <p:cNvSpPr txBox="1"/>
          <p:nvPr/>
        </p:nvSpPr>
        <p:spPr>
          <a:xfrm>
            <a:off x="328930" y="679450"/>
            <a:ext cx="2752090" cy="398780"/>
          </a:xfrm>
          <a:prstGeom prst="rect">
            <a:avLst/>
          </a:prstGeom>
          <a:noFill/>
        </p:spPr>
        <p:txBody>
          <a:bodyPr wrap="none" rtlCol="0">
            <a:spAutoFit/>
          </a:bodyPr>
          <a:p>
            <a:pPr algn="l"/>
            <a:r>
              <a:rPr lang="en-US" sz="2000" b="1">
                <a:solidFill>
                  <a:schemeClr val="bg1"/>
                </a:solidFill>
              </a:rPr>
              <a:t>Main Components</a:t>
            </a:r>
            <a:endParaRPr lang="en-US" sz="2000" b="1">
              <a:solidFill>
                <a:schemeClr val="bg1"/>
              </a:solidFill>
            </a:endParaRPr>
          </a:p>
        </p:txBody>
      </p:sp>
      <p:sp>
        <p:nvSpPr>
          <p:cNvPr id="14" name="Text Box 13"/>
          <p:cNvSpPr txBox="1"/>
          <p:nvPr/>
        </p:nvSpPr>
        <p:spPr>
          <a:xfrm>
            <a:off x="730885" y="5253355"/>
            <a:ext cx="1859280" cy="368300"/>
          </a:xfrm>
          <a:prstGeom prst="rect">
            <a:avLst/>
          </a:prstGeom>
          <a:noFill/>
        </p:spPr>
        <p:txBody>
          <a:bodyPr wrap="none" rtlCol="0">
            <a:spAutoFit/>
          </a:bodyPr>
          <a:p>
            <a:pPr algn="l"/>
            <a:r>
              <a:rPr lang="en-US">
                <a:solidFill>
                  <a:schemeClr val="bg1"/>
                </a:solidFill>
              </a:rPr>
              <a:t>Core Framework</a:t>
            </a:r>
            <a:endParaRPr lang="en-US">
              <a:solidFill>
                <a:schemeClr val="bg1"/>
              </a:solidFill>
            </a:endParaRPr>
          </a:p>
        </p:txBody>
      </p:sp>
      <p:sp>
        <p:nvSpPr>
          <p:cNvPr id="78" name="Text Box 77"/>
          <p:cNvSpPr txBox="1"/>
          <p:nvPr/>
        </p:nvSpPr>
        <p:spPr>
          <a:xfrm>
            <a:off x="4566285" y="5253355"/>
            <a:ext cx="2489835" cy="368300"/>
          </a:xfrm>
          <a:prstGeom prst="rect">
            <a:avLst/>
          </a:prstGeom>
          <a:noFill/>
        </p:spPr>
        <p:txBody>
          <a:bodyPr wrap="none" rtlCol="0">
            <a:spAutoFit/>
          </a:bodyPr>
          <a:p>
            <a:pPr algn="l"/>
            <a:r>
              <a:rPr lang="en-US">
                <a:solidFill>
                  <a:schemeClr val="bg1"/>
                </a:solidFill>
              </a:rPr>
              <a:t>AWS Construct Library</a:t>
            </a:r>
            <a:endParaRPr lang="en-US">
              <a:solidFill>
                <a:schemeClr val="bg1"/>
              </a:solidFill>
            </a:endParaRPr>
          </a:p>
        </p:txBody>
      </p:sp>
      <p:sp>
        <p:nvSpPr>
          <p:cNvPr id="80" name="Text Box 79"/>
          <p:cNvSpPr txBox="1"/>
          <p:nvPr/>
        </p:nvSpPr>
        <p:spPr>
          <a:xfrm>
            <a:off x="9174480" y="5253355"/>
            <a:ext cx="1529715" cy="368300"/>
          </a:xfrm>
          <a:prstGeom prst="rect">
            <a:avLst/>
          </a:prstGeom>
          <a:noFill/>
        </p:spPr>
        <p:txBody>
          <a:bodyPr wrap="none" rtlCol="0">
            <a:spAutoFit/>
          </a:bodyPr>
          <a:p>
            <a:pPr algn="l"/>
            <a:r>
              <a:rPr lang="en-US">
                <a:solidFill>
                  <a:schemeClr val="bg1"/>
                </a:solidFill>
              </a:rPr>
              <a:t>AWS CDK CLI</a:t>
            </a:r>
            <a:endParaRPr lang="en-US">
              <a:solidFill>
                <a:schemeClr val="bg1"/>
              </a:solidFill>
            </a:endParaRPr>
          </a:p>
        </p:txBody>
      </p:sp>
      <p:sp>
        <p:nvSpPr>
          <p:cNvPr id="82" name="Text Box 81"/>
          <p:cNvSpPr txBox="1"/>
          <p:nvPr/>
        </p:nvSpPr>
        <p:spPr>
          <a:xfrm>
            <a:off x="374650" y="3017520"/>
            <a:ext cx="584835" cy="368300"/>
          </a:xfrm>
          <a:prstGeom prst="rect">
            <a:avLst/>
          </a:prstGeom>
          <a:noFill/>
        </p:spPr>
        <p:txBody>
          <a:bodyPr wrap="none" rtlCol="0">
            <a:spAutoFit/>
          </a:bodyPr>
          <a:p>
            <a:pPr algn="l"/>
            <a:r>
              <a:rPr lang="en-US">
                <a:solidFill>
                  <a:schemeClr val="bg1"/>
                </a:solidFill>
              </a:rPr>
              <a:t>App</a:t>
            </a:r>
            <a:endParaRPr lang="en-US">
              <a:solidFill>
                <a:schemeClr val="bg1"/>
              </a:solidFill>
            </a:endParaRPr>
          </a:p>
        </p:txBody>
      </p:sp>
      <p:sp>
        <p:nvSpPr>
          <p:cNvPr id="83" name="Text Box 82"/>
          <p:cNvSpPr txBox="1"/>
          <p:nvPr/>
        </p:nvSpPr>
        <p:spPr>
          <a:xfrm>
            <a:off x="339090" y="3644265"/>
            <a:ext cx="859790" cy="368300"/>
          </a:xfrm>
          <a:prstGeom prst="rect">
            <a:avLst/>
          </a:prstGeom>
          <a:noFill/>
        </p:spPr>
        <p:txBody>
          <a:bodyPr wrap="none" rtlCol="0">
            <a:spAutoFit/>
          </a:bodyPr>
          <a:p>
            <a:pPr algn="l"/>
            <a:r>
              <a:rPr lang="en-US">
                <a:solidFill>
                  <a:schemeClr val="bg1"/>
                </a:solidFill>
              </a:rPr>
              <a:t>Stacks</a:t>
            </a:r>
            <a:endParaRPr lang="en-US">
              <a:solidFill>
                <a:schemeClr val="bg1"/>
              </a:solidFill>
            </a:endParaRPr>
          </a:p>
        </p:txBody>
      </p:sp>
      <p:sp>
        <p:nvSpPr>
          <p:cNvPr id="84" name="Text Box 83"/>
          <p:cNvSpPr txBox="1"/>
          <p:nvPr/>
        </p:nvSpPr>
        <p:spPr>
          <a:xfrm>
            <a:off x="338455" y="4220845"/>
            <a:ext cx="1230630" cy="368300"/>
          </a:xfrm>
          <a:prstGeom prst="rect">
            <a:avLst/>
          </a:prstGeom>
          <a:noFill/>
        </p:spPr>
        <p:txBody>
          <a:bodyPr wrap="none" rtlCol="0">
            <a:spAutoFit/>
          </a:bodyPr>
          <a:p>
            <a:pPr algn="l"/>
            <a:r>
              <a:rPr lang="en-US">
                <a:solidFill>
                  <a:schemeClr val="bg1"/>
                </a:solidFill>
              </a:rPr>
              <a:t>Resources</a:t>
            </a:r>
            <a:endParaRPr lang="en-US">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94" name="Straight Arrow Connector 93"/>
          <p:cNvCxnSpPr/>
          <p:nvPr/>
        </p:nvCxnSpPr>
        <p:spPr>
          <a:xfrm>
            <a:off x="552450" y="2790825"/>
            <a:ext cx="9821545" cy="28575"/>
          </a:xfrm>
          <a:prstGeom prst="straightConnector1">
            <a:avLst/>
          </a:prstGeom>
          <a:ln w="19050">
            <a:tailEnd type="arrow" w="med" len="med"/>
          </a:ln>
        </p:spPr>
        <p:style>
          <a:lnRef idx="1">
            <a:schemeClr val="accent4"/>
          </a:lnRef>
          <a:fillRef idx="0">
            <a:schemeClr val="accent4"/>
          </a:fillRef>
          <a:effectRef idx="0">
            <a:schemeClr val="accent4"/>
          </a:effectRef>
          <a:fontRef idx="minor">
            <a:schemeClr val="tx1"/>
          </a:fontRef>
        </p:style>
      </p:cxnSp>
      <p:grpSp>
        <p:nvGrpSpPr>
          <p:cNvPr id="53" name="Group 52"/>
          <p:cNvGrpSpPr/>
          <p:nvPr/>
        </p:nvGrpSpPr>
        <p:grpSpPr>
          <a:xfrm rot="0">
            <a:off x="2741295" y="1906905"/>
            <a:ext cx="1778000" cy="1831340"/>
            <a:chOff x="525" y="2989"/>
            <a:chExt cx="3324" cy="3607"/>
          </a:xfrm>
        </p:grpSpPr>
        <p:sp>
          <p:nvSpPr>
            <p:cNvPr id="54"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55"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57" name="object 18"/>
          <p:cNvSpPr txBox="1"/>
          <p:nvPr/>
        </p:nvSpPr>
        <p:spPr>
          <a:xfrm>
            <a:off x="2741295" y="3129280"/>
            <a:ext cx="1848485" cy="256540"/>
          </a:xfrm>
          <a:prstGeom prst="rect">
            <a:avLst/>
          </a:prstGeom>
        </p:spPr>
        <p:txBody>
          <a:bodyPr vert="horz" wrap="square" lIns="0" tIns="12700" rIns="0" bIns="0" rtlCol="0">
            <a:spAutoFit/>
          </a:bodyPr>
          <a:p>
            <a:pPr algn="ctr">
              <a:lnSpc>
                <a:spcPts val="1905"/>
              </a:lnSpc>
              <a:spcBef>
                <a:spcPts val="100"/>
              </a:spcBef>
            </a:pPr>
            <a:r>
              <a:rPr lang="pt-PT" sz="1200" spc="20" dirty="0">
                <a:solidFill>
                  <a:srgbClr val="FFFFFF"/>
                </a:solidFill>
                <a:latin typeface="Inter Light" panose="02000403000000020004" charset="0"/>
                <a:cs typeface="Inter Light" panose="02000403000000020004" charset="0"/>
              </a:rPr>
              <a:t>CDK CLI</a:t>
            </a:r>
            <a:endParaRPr lang="pt-PT" sz="1200">
              <a:latin typeface="Inter Light" panose="02000403000000020004" charset="0"/>
              <a:cs typeface="Inter Light" panose="02000403000000020004" charset="0"/>
            </a:endParaRPr>
          </a:p>
        </p:txBody>
      </p:sp>
      <p:grpSp>
        <p:nvGrpSpPr>
          <p:cNvPr id="52" name="Group 51"/>
          <p:cNvGrpSpPr/>
          <p:nvPr/>
        </p:nvGrpSpPr>
        <p:grpSpPr>
          <a:xfrm>
            <a:off x="333375" y="1898015"/>
            <a:ext cx="1778000" cy="1831340"/>
            <a:chOff x="525" y="2989"/>
            <a:chExt cx="3324" cy="3607"/>
          </a:xfrm>
        </p:grpSpPr>
        <p:sp>
          <p:nvSpPr>
            <p:cNvPr id="1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lstStyle/>
            <a:p/>
          </p:txBody>
        </p:sp>
        <p:sp>
          <p:nvSpPr>
            <p:cNvPr id="1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lstStyle/>
            <a:p/>
          </p:txBody>
        </p:sp>
      </p:grpSp>
      <p:sp>
        <p:nvSpPr>
          <p:cNvPr id="18" name="object 16"/>
          <p:cNvSpPr/>
          <p:nvPr/>
        </p:nvSpPr>
        <p:spPr>
          <a:xfrm>
            <a:off x="847090" y="2189480"/>
            <a:ext cx="821690" cy="759460"/>
          </a:xfrm>
          <a:prstGeom prst="rect">
            <a:avLst/>
          </a:prstGeom>
          <a:blipFill>
            <a:blip r:embed="rId1" cstate="print"/>
            <a:stretch>
              <a:fillRect/>
            </a:stretch>
          </a:blipFill>
        </p:spPr>
        <p:txBody>
          <a:bodyPr wrap="square" lIns="0" tIns="0" rIns="0" bIns="0" rtlCol="0"/>
          <a:lstStyle/>
          <a:p/>
        </p:txBody>
      </p:sp>
      <p:sp>
        <p:nvSpPr>
          <p:cNvPr id="20" name="object 18"/>
          <p:cNvSpPr txBox="1"/>
          <p:nvPr/>
        </p:nvSpPr>
        <p:spPr>
          <a:xfrm>
            <a:off x="333143" y="3120262"/>
            <a:ext cx="1848485" cy="439420"/>
          </a:xfrm>
          <a:prstGeom prst="rect">
            <a:avLst/>
          </a:prstGeom>
        </p:spPr>
        <p:txBody>
          <a:bodyPr vert="horz" wrap="square" lIns="0" tIns="12700" rIns="0" bIns="0" rtlCol="0">
            <a:spAutoFit/>
          </a:bodyPr>
          <a:lstStyle/>
          <a:p>
            <a:pPr algn="ctr">
              <a:lnSpc>
                <a:spcPts val="1905"/>
              </a:lnSpc>
              <a:spcBef>
                <a:spcPts val="100"/>
              </a:spcBef>
            </a:pPr>
            <a:r>
              <a:rPr sz="1200" spc="20" dirty="0">
                <a:solidFill>
                  <a:srgbClr val="FFFFFF"/>
                </a:solidFill>
                <a:latin typeface="Inter Light" panose="02000403000000020004" charset="0"/>
                <a:cs typeface="Inter Light" panose="02000403000000020004" charset="0"/>
              </a:rPr>
              <a:t>Stacks </a:t>
            </a:r>
            <a:r>
              <a:rPr sz="1200" spc="40" dirty="0">
                <a:solidFill>
                  <a:srgbClr val="FFFFFF"/>
                </a:solidFill>
                <a:latin typeface="Inter Light" panose="02000403000000020004" charset="0"/>
                <a:cs typeface="Inter Light" panose="02000403000000020004" charset="0"/>
              </a:rPr>
              <a:t>&amp;</a:t>
            </a:r>
            <a:r>
              <a:rPr sz="1200" spc="-190" dirty="0">
                <a:solidFill>
                  <a:srgbClr val="FFFFFF"/>
                </a:solidFill>
                <a:latin typeface="Inter Light" panose="02000403000000020004" charset="0"/>
                <a:cs typeface="Inter Light" panose="02000403000000020004" charset="0"/>
              </a:rPr>
              <a:t> </a:t>
            </a:r>
            <a:r>
              <a:rPr sz="1200" spc="10" dirty="0">
                <a:solidFill>
                  <a:srgbClr val="FFFFFF"/>
                </a:solidFill>
                <a:latin typeface="Inter Light" panose="02000403000000020004" charset="0"/>
                <a:cs typeface="Inter Light" panose="02000403000000020004" charset="0"/>
              </a:rPr>
              <a:t>Constructs</a:t>
            </a:r>
            <a:endParaRPr sz="1200">
              <a:latin typeface="Inter Light" panose="02000403000000020004" charset="0"/>
              <a:cs typeface="Inter Light" panose="02000403000000020004" charset="0"/>
            </a:endParaRPr>
          </a:p>
          <a:p>
            <a:pPr algn="ctr">
              <a:lnSpc>
                <a:spcPts val="1425"/>
              </a:lnSpc>
            </a:pPr>
            <a:r>
              <a:rPr sz="1200" i="1" spc="-15" dirty="0">
                <a:solidFill>
                  <a:srgbClr val="FFFFFF"/>
                </a:solidFill>
                <a:latin typeface="Inter Light" panose="02000403000000020004" charset="0"/>
                <a:cs typeface="Inter Light" panose="02000403000000020004" charset="0"/>
              </a:rPr>
              <a:t>Source</a:t>
            </a:r>
            <a:r>
              <a:rPr sz="1200" i="1" spc="-60" dirty="0">
                <a:solidFill>
                  <a:srgbClr val="FFFFFF"/>
                </a:solidFill>
                <a:latin typeface="Inter Light" panose="02000403000000020004" charset="0"/>
                <a:cs typeface="Inter Light" panose="02000403000000020004" charset="0"/>
              </a:rPr>
              <a:t> </a:t>
            </a:r>
            <a:r>
              <a:rPr sz="1200" i="1" spc="-25" dirty="0">
                <a:solidFill>
                  <a:srgbClr val="FFFFFF"/>
                </a:solidFill>
                <a:latin typeface="Inter Light" panose="02000403000000020004" charset="0"/>
                <a:cs typeface="Inter Light" panose="02000403000000020004" charset="0"/>
              </a:rPr>
              <a:t>Code</a:t>
            </a:r>
            <a:endParaRPr sz="1200">
              <a:latin typeface="Inter Light" panose="02000403000000020004" charset="0"/>
              <a:cs typeface="Inter Light" panose="02000403000000020004" charset="0"/>
            </a:endParaRPr>
          </a:p>
        </p:txBody>
      </p:sp>
      <p:sp>
        <p:nvSpPr>
          <p:cNvPr id="49" name="object 49"/>
          <p:cNvSpPr txBox="1">
            <a:spLocks noGrp="1"/>
          </p:cNvSpPr>
          <p:nvPr/>
        </p:nvSpPr>
        <p:spPr>
          <a:xfrm>
            <a:off x="526163" y="7663395"/>
            <a:ext cx="6969759" cy="193040"/>
          </a:xfrm>
          <a:prstGeom prst="rect">
            <a:avLst/>
          </a:prstGeom>
        </p:spPr>
        <p:txBody>
          <a:bodyPr vert="horz" wrap="square" lIns="0" tIns="8890" rIns="0" bIns="0" rtlCol="0">
            <a:spAutoFit/>
          </a:bodyPr>
          <a:lstStyle>
            <a:lvl1pPr marL="0">
              <a:defRPr sz="1100" b="0" i="0">
                <a:solidFill>
                  <a:srgbClr val="7F7F7F"/>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nSpc>
                <a:spcPct val="100000"/>
              </a:lnSpc>
              <a:spcBef>
                <a:spcPts val="70"/>
              </a:spcBef>
            </a:pPr>
            <a:r>
              <a:rPr spc="65" dirty="0"/>
              <a:t>©</a:t>
            </a:r>
            <a:r>
              <a:rPr spc="-30" dirty="0"/>
              <a:t> </a:t>
            </a:r>
            <a:r>
              <a:rPr spc="40" dirty="0"/>
              <a:t>2020,</a:t>
            </a:r>
            <a:r>
              <a:rPr spc="-40" dirty="0"/>
              <a:t> </a:t>
            </a:r>
            <a:r>
              <a:rPr spc="45" dirty="0"/>
              <a:t>Amazon</a:t>
            </a:r>
            <a:r>
              <a:rPr spc="-25" dirty="0"/>
              <a:t> </a:t>
            </a:r>
            <a:r>
              <a:rPr spc="40" dirty="0"/>
              <a:t>Web</a:t>
            </a:r>
            <a:r>
              <a:rPr spc="-30" dirty="0"/>
              <a:t> </a:t>
            </a:r>
            <a:r>
              <a:rPr spc="-10" dirty="0"/>
              <a:t>Services,</a:t>
            </a:r>
            <a:r>
              <a:rPr spc="-40" dirty="0"/>
              <a:t> </a:t>
            </a:r>
            <a:r>
              <a:rPr spc="-25" dirty="0"/>
              <a:t>Inc.</a:t>
            </a:r>
            <a:r>
              <a:rPr spc="-40" dirty="0"/>
              <a:t> </a:t>
            </a:r>
            <a:r>
              <a:rPr spc="20" dirty="0"/>
              <a:t>or</a:t>
            </a:r>
            <a:r>
              <a:rPr spc="-40" dirty="0"/>
              <a:t> </a:t>
            </a:r>
            <a:r>
              <a:rPr spc="-5" dirty="0"/>
              <a:t>its</a:t>
            </a:r>
            <a:r>
              <a:rPr spc="-30" dirty="0"/>
              <a:t> </a:t>
            </a:r>
            <a:r>
              <a:rPr spc="-10" dirty="0"/>
              <a:t>Affiliates.</a:t>
            </a:r>
            <a:r>
              <a:rPr spc="-40" dirty="0"/>
              <a:t> </a:t>
            </a:r>
            <a:r>
              <a:rPr spc="20" dirty="0"/>
              <a:t>All</a:t>
            </a:r>
            <a:r>
              <a:rPr spc="-30" dirty="0"/>
              <a:t> </a:t>
            </a:r>
            <a:r>
              <a:rPr spc="20" dirty="0"/>
              <a:t>rights</a:t>
            </a:r>
            <a:r>
              <a:rPr spc="-30" dirty="0"/>
              <a:t> </a:t>
            </a:r>
            <a:r>
              <a:rPr spc="-10" dirty="0"/>
              <a:t>reserved.</a:t>
            </a:r>
            <a:r>
              <a:rPr spc="-40" dirty="0"/>
              <a:t> </a:t>
            </a:r>
            <a:r>
              <a:rPr spc="45" dirty="0"/>
              <a:t>Amazon</a:t>
            </a:r>
            <a:r>
              <a:rPr spc="-25" dirty="0"/>
              <a:t> </a:t>
            </a:r>
            <a:r>
              <a:rPr spc="10" dirty="0"/>
              <a:t>Confidential</a:t>
            </a:r>
            <a:r>
              <a:rPr spc="-30" dirty="0"/>
              <a:t> </a:t>
            </a:r>
            <a:r>
              <a:rPr spc="30" dirty="0"/>
              <a:t>and</a:t>
            </a:r>
            <a:r>
              <a:rPr spc="-30" dirty="0"/>
              <a:t> </a:t>
            </a:r>
            <a:r>
              <a:rPr spc="-5" dirty="0"/>
              <a:t>Trademark.</a:t>
            </a:r>
            <a:endParaRPr spc="-5" dirty="0"/>
          </a:p>
        </p:txBody>
      </p:sp>
      <p:grpSp>
        <p:nvGrpSpPr>
          <p:cNvPr id="65" name="Group 64"/>
          <p:cNvGrpSpPr/>
          <p:nvPr/>
        </p:nvGrpSpPr>
        <p:grpSpPr>
          <a:xfrm>
            <a:off x="5104765" y="1922780"/>
            <a:ext cx="1778000" cy="1831340"/>
            <a:chOff x="525" y="2989"/>
            <a:chExt cx="3324" cy="3607"/>
          </a:xfrm>
        </p:grpSpPr>
        <p:sp>
          <p:nvSpPr>
            <p:cNvPr id="66"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7"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9" name="object 18"/>
          <p:cNvSpPr txBox="1"/>
          <p:nvPr/>
        </p:nvSpPr>
        <p:spPr>
          <a:xfrm>
            <a:off x="5104533" y="3120262"/>
            <a:ext cx="1848485" cy="441960"/>
          </a:xfrm>
          <a:prstGeom prst="rect">
            <a:avLst/>
          </a:prstGeom>
        </p:spPr>
        <p:txBody>
          <a:bodyPr vert="horz" wrap="square" lIns="0" tIns="12700" rIns="0" bIns="0" rtlCol="0">
            <a:spAutoFit/>
          </a:bodyPr>
          <a:p>
            <a:pPr algn="ctr">
              <a:lnSpc>
                <a:spcPts val="1915"/>
              </a:lnSpc>
              <a:spcBef>
                <a:spcPts val="100"/>
              </a:spcBef>
            </a:pPr>
            <a:r>
              <a:rPr sz="1200" spc="5" dirty="0">
                <a:solidFill>
                  <a:srgbClr val="FFFFFF"/>
                </a:solidFill>
                <a:latin typeface="Inter Light" panose="02000403000000020004" charset="0"/>
                <a:cs typeface="Inter Light" panose="02000403000000020004" charset="0"/>
                <a:sym typeface="+mn-ea"/>
              </a:rPr>
              <a:t>Templates </a:t>
            </a:r>
            <a:r>
              <a:rPr sz="1200" spc="95" dirty="0">
                <a:solidFill>
                  <a:srgbClr val="FFFFFF"/>
                </a:solidFill>
                <a:latin typeface="Inter Light" panose="02000403000000020004" charset="0"/>
                <a:cs typeface="Inter Light" panose="02000403000000020004" charset="0"/>
                <a:sym typeface="+mn-ea"/>
              </a:rPr>
              <a:t>+</a:t>
            </a:r>
            <a:r>
              <a:rPr sz="1200" spc="-195" dirty="0">
                <a:solidFill>
                  <a:srgbClr val="FFFFFF"/>
                </a:solidFill>
                <a:latin typeface="Inter Light" panose="02000403000000020004" charset="0"/>
                <a:cs typeface="Inter Light" panose="02000403000000020004" charset="0"/>
                <a:sym typeface="+mn-ea"/>
              </a:rPr>
              <a:t> </a:t>
            </a:r>
            <a:r>
              <a:rPr sz="1200" spc="25" dirty="0">
                <a:solidFill>
                  <a:srgbClr val="FFFFFF"/>
                </a:solidFill>
                <a:latin typeface="Inter Light" panose="02000403000000020004" charset="0"/>
                <a:cs typeface="Inter Light" panose="02000403000000020004" charset="0"/>
                <a:sym typeface="+mn-ea"/>
              </a:rPr>
              <a:t>Assets</a:t>
            </a:r>
            <a:endParaRPr sz="1200">
              <a:latin typeface="Inter Light" panose="02000403000000020004" charset="0"/>
              <a:cs typeface="Inter Light" panose="02000403000000020004" charset="0"/>
            </a:endParaRPr>
          </a:p>
          <a:p>
            <a:pPr algn="ctr">
              <a:lnSpc>
                <a:spcPts val="1435"/>
              </a:lnSpc>
            </a:pPr>
            <a:r>
              <a:rPr sz="1200" i="1" spc="-15" dirty="0">
                <a:solidFill>
                  <a:srgbClr val="FFFFFF"/>
                </a:solidFill>
                <a:latin typeface="Inter Light" panose="02000403000000020004" charset="0"/>
                <a:cs typeface="Inter Light" panose="02000403000000020004" charset="0"/>
                <a:sym typeface="+mn-ea"/>
              </a:rPr>
              <a:t>Cloud</a:t>
            </a:r>
            <a:r>
              <a:rPr sz="1200" i="1" spc="-55" dirty="0">
                <a:solidFill>
                  <a:srgbClr val="FFFFFF"/>
                </a:solidFill>
                <a:latin typeface="Inter Light" panose="02000403000000020004" charset="0"/>
                <a:cs typeface="Inter Light" panose="02000403000000020004" charset="0"/>
                <a:sym typeface="+mn-ea"/>
              </a:rPr>
              <a:t> </a:t>
            </a:r>
            <a:r>
              <a:rPr sz="1200" i="1" spc="-5" dirty="0">
                <a:solidFill>
                  <a:srgbClr val="FFFFFF"/>
                </a:solidFill>
                <a:latin typeface="Inter Light" panose="02000403000000020004" charset="0"/>
                <a:cs typeface="Inter Light" panose="02000403000000020004" charset="0"/>
                <a:sym typeface="+mn-ea"/>
              </a:rPr>
              <a:t>Assembly</a:t>
            </a:r>
            <a:endParaRPr sz="1200">
              <a:latin typeface="Inter Light" panose="02000403000000020004" charset="0"/>
              <a:cs typeface="Inter Light" panose="02000403000000020004" charset="0"/>
            </a:endParaRPr>
          </a:p>
        </p:txBody>
      </p:sp>
      <p:grpSp>
        <p:nvGrpSpPr>
          <p:cNvPr id="72" name="Group 71"/>
          <p:cNvGrpSpPr/>
          <p:nvPr/>
        </p:nvGrpSpPr>
        <p:grpSpPr>
          <a:xfrm rot="0">
            <a:off x="10071735" y="1906905"/>
            <a:ext cx="1778000" cy="1831340"/>
            <a:chOff x="525" y="2989"/>
            <a:chExt cx="3324" cy="3607"/>
          </a:xfrm>
        </p:grpSpPr>
        <p:sp>
          <p:nvSpPr>
            <p:cNvPr id="73"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74"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76" name="object 18"/>
          <p:cNvSpPr txBox="1"/>
          <p:nvPr/>
        </p:nvSpPr>
        <p:spPr>
          <a:xfrm>
            <a:off x="10373995" y="3159125"/>
            <a:ext cx="1174750" cy="381635"/>
          </a:xfrm>
          <a:prstGeom prst="rect">
            <a:avLst/>
          </a:prstGeom>
        </p:spPr>
        <p:txBody>
          <a:bodyPr vert="horz" wrap="square" lIns="0" tIns="12700" rIns="0" bIns="0" rtlCol="0">
            <a:spAutoFit/>
          </a:bodyPr>
          <a:p>
            <a:pPr marL="12700">
              <a:lnSpc>
                <a:spcPct val="100000"/>
              </a:lnSpc>
              <a:spcBef>
                <a:spcPts val="100"/>
              </a:spcBef>
            </a:pPr>
            <a:r>
              <a:rPr sz="1200" spc="30" dirty="0">
                <a:solidFill>
                  <a:srgbClr val="FFFFFF"/>
                </a:solidFill>
                <a:latin typeface="Inter Light" panose="02000403000000020004" charset="0"/>
                <a:cs typeface="Inter Light" panose="02000403000000020004" charset="0"/>
                <a:sym typeface="+mn-ea"/>
              </a:rPr>
              <a:t>Cloud</a:t>
            </a:r>
            <a:r>
              <a:rPr sz="1200" spc="-120" dirty="0">
                <a:solidFill>
                  <a:srgbClr val="FFFFFF"/>
                </a:solidFill>
                <a:latin typeface="Inter Light" panose="02000403000000020004" charset="0"/>
                <a:cs typeface="Inter Light" panose="02000403000000020004" charset="0"/>
                <a:sym typeface="+mn-ea"/>
              </a:rPr>
              <a:t> </a:t>
            </a:r>
            <a:r>
              <a:rPr sz="1200" spc="10" dirty="0">
                <a:solidFill>
                  <a:srgbClr val="FFFFFF"/>
                </a:solidFill>
                <a:latin typeface="Inter Light" panose="02000403000000020004" charset="0"/>
                <a:cs typeface="Inter Light" panose="02000403000000020004" charset="0"/>
                <a:sym typeface="+mn-ea"/>
              </a:rPr>
              <a:t>Resources</a:t>
            </a:r>
            <a:endParaRPr sz="1200">
              <a:latin typeface="Inter Light" panose="02000403000000020004" charset="0"/>
              <a:cs typeface="Inter Light" panose="02000403000000020004" charset="0"/>
            </a:endParaRPr>
          </a:p>
        </p:txBody>
      </p:sp>
      <p:grpSp>
        <p:nvGrpSpPr>
          <p:cNvPr id="83" name="Group 82"/>
          <p:cNvGrpSpPr/>
          <p:nvPr/>
        </p:nvGrpSpPr>
        <p:grpSpPr>
          <a:xfrm>
            <a:off x="3335020" y="2355215"/>
            <a:ext cx="684530" cy="684530"/>
            <a:chOff x="6554" y="4390"/>
            <a:chExt cx="1078" cy="1078"/>
          </a:xfrm>
        </p:grpSpPr>
        <p:sp>
          <p:nvSpPr>
            <p:cNvPr id="84" name="object 6"/>
            <p:cNvSpPr/>
            <p:nvPr/>
          </p:nvSpPr>
          <p:spPr>
            <a:xfrm>
              <a:off x="6554" y="4390"/>
              <a:ext cx="1079" cy="1079"/>
            </a:xfrm>
            <a:prstGeom prst="rect">
              <a:avLst/>
            </a:prstGeom>
            <a:blipFill>
              <a:blip r:embed="rId2" cstate="print"/>
              <a:stretch>
                <a:fillRect/>
              </a:stretch>
            </a:blipFill>
          </p:spPr>
          <p:txBody>
            <a:bodyPr wrap="square" lIns="0" tIns="0" rIns="0" bIns="0" rtlCol="0"/>
            <a:p/>
          </p:txBody>
        </p:sp>
        <p:sp>
          <p:nvSpPr>
            <p:cNvPr id="85" name="object 7"/>
            <p:cNvSpPr/>
            <p:nvPr/>
          </p:nvSpPr>
          <p:spPr>
            <a:xfrm>
              <a:off x="6688" y="4534"/>
              <a:ext cx="812" cy="791"/>
            </a:xfrm>
            <a:custGeom>
              <a:avLst/>
              <a:gdLst/>
              <a:ahLst/>
              <a:cxnLst/>
              <a:rect l="l" t="t" r="r" b="b"/>
              <a:pathLst>
                <a:path w="515620" h="502285">
                  <a:moveTo>
                    <a:pt x="259207" y="152991"/>
                  </a:moveTo>
                  <a:lnTo>
                    <a:pt x="255727" y="152991"/>
                  </a:lnTo>
                  <a:lnTo>
                    <a:pt x="252895" y="154630"/>
                  </a:lnTo>
                  <a:lnTo>
                    <a:pt x="170700" y="200299"/>
                  </a:lnTo>
                  <a:lnTo>
                    <a:pt x="167924" y="201950"/>
                  </a:lnTo>
                  <a:lnTo>
                    <a:pt x="166230" y="204922"/>
                  </a:lnTo>
                  <a:lnTo>
                    <a:pt x="166217" y="293720"/>
                  </a:lnTo>
                  <a:lnTo>
                    <a:pt x="88506" y="337294"/>
                  </a:lnTo>
                  <a:lnTo>
                    <a:pt x="85699" y="338957"/>
                  </a:lnTo>
                  <a:lnTo>
                    <a:pt x="83997" y="341980"/>
                  </a:lnTo>
                  <a:lnTo>
                    <a:pt x="84023" y="345231"/>
                  </a:lnTo>
                  <a:lnTo>
                    <a:pt x="84126" y="449181"/>
                  </a:lnTo>
                  <a:lnTo>
                    <a:pt x="171138" y="500692"/>
                  </a:lnTo>
                  <a:lnTo>
                    <a:pt x="175260" y="501682"/>
                  </a:lnTo>
                  <a:lnTo>
                    <a:pt x="176860" y="501644"/>
                  </a:lnTo>
                  <a:lnTo>
                    <a:pt x="178422" y="501238"/>
                  </a:lnTo>
                  <a:lnTo>
                    <a:pt x="179832" y="500501"/>
                  </a:lnTo>
                  <a:lnTo>
                    <a:pt x="221024" y="476930"/>
                  </a:lnTo>
                  <a:lnTo>
                    <a:pt x="166497" y="476930"/>
                  </a:lnTo>
                  <a:lnTo>
                    <a:pt x="102565" y="440405"/>
                  </a:lnTo>
                  <a:lnTo>
                    <a:pt x="102565" y="361132"/>
                  </a:lnTo>
                  <a:lnTo>
                    <a:pt x="139721" y="361132"/>
                  </a:lnTo>
                  <a:lnTo>
                    <a:pt x="111696" y="345599"/>
                  </a:lnTo>
                  <a:lnTo>
                    <a:pt x="175628" y="310078"/>
                  </a:lnTo>
                  <a:lnTo>
                    <a:pt x="213194" y="310078"/>
                  </a:lnTo>
                  <a:lnTo>
                    <a:pt x="184759" y="294279"/>
                  </a:lnTo>
                  <a:lnTo>
                    <a:pt x="184759" y="224226"/>
                  </a:lnTo>
                  <a:lnTo>
                    <a:pt x="222024" y="224226"/>
                  </a:lnTo>
                  <a:lnTo>
                    <a:pt x="194081" y="208693"/>
                  </a:lnTo>
                  <a:lnTo>
                    <a:pt x="257835" y="173349"/>
                  </a:lnTo>
                  <a:lnTo>
                    <a:pt x="295718" y="173349"/>
                  </a:lnTo>
                  <a:lnTo>
                    <a:pt x="262026" y="154630"/>
                  </a:lnTo>
                  <a:lnTo>
                    <a:pt x="259207" y="152991"/>
                  </a:lnTo>
                  <a:close/>
                </a:path>
                <a:path w="515620" h="502285">
                  <a:moveTo>
                    <a:pt x="294375" y="456026"/>
                  </a:moveTo>
                  <a:lnTo>
                    <a:pt x="257556" y="456026"/>
                  </a:lnTo>
                  <a:lnTo>
                    <a:pt x="335546" y="499498"/>
                  </a:lnTo>
                  <a:lnTo>
                    <a:pt x="336931" y="500247"/>
                  </a:lnTo>
                  <a:lnTo>
                    <a:pt x="338455" y="500654"/>
                  </a:lnTo>
                  <a:lnTo>
                    <a:pt x="341566" y="500692"/>
                  </a:lnTo>
                  <a:lnTo>
                    <a:pt x="343121" y="500247"/>
                  </a:lnTo>
                  <a:lnTo>
                    <a:pt x="344411" y="499498"/>
                  </a:lnTo>
                  <a:lnTo>
                    <a:pt x="385828" y="476486"/>
                  </a:lnTo>
                  <a:lnTo>
                    <a:pt x="330898" y="476486"/>
                  </a:lnTo>
                  <a:lnTo>
                    <a:pt x="294375" y="456026"/>
                  </a:lnTo>
                  <a:close/>
                </a:path>
                <a:path w="515620" h="502285">
                  <a:moveTo>
                    <a:pt x="139721" y="361132"/>
                  </a:moveTo>
                  <a:lnTo>
                    <a:pt x="102565" y="361132"/>
                  </a:lnTo>
                  <a:lnTo>
                    <a:pt x="166497" y="396933"/>
                  </a:lnTo>
                  <a:lnTo>
                    <a:pt x="166497" y="476930"/>
                  </a:lnTo>
                  <a:lnTo>
                    <a:pt x="184759" y="476930"/>
                  </a:lnTo>
                  <a:lnTo>
                    <a:pt x="184759" y="396844"/>
                  </a:lnTo>
                  <a:lnTo>
                    <a:pt x="212914" y="381032"/>
                  </a:lnTo>
                  <a:lnTo>
                    <a:pt x="175628" y="381032"/>
                  </a:lnTo>
                  <a:lnTo>
                    <a:pt x="139721" y="361132"/>
                  </a:lnTo>
                  <a:close/>
                </a:path>
                <a:path w="515620" h="502285">
                  <a:moveTo>
                    <a:pt x="266966" y="360941"/>
                  </a:moveTo>
                  <a:lnTo>
                    <a:pt x="248691" y="360941"/>
                  </a:lnTo>
                  <a:lnTo>
                    <a:pt x="248691" y="440405"/>
                  </a:lnTo>
                  <a:lnTo>
                    <a:pt x="184759" y="476930"/>
                  </a:lnTo>
                  <a:lnTo>
                    <a:pt x="221024" y="476930"/>
                  </a:lnTo>
                  <a:lnTo>
                    <a:pt x="257556" y="456026"/>
                  </a:lnTo>
                  <a:lnTo>
                    <a:pt x="294375" y="456026"/>
                  </a:lnTo>
                  <a:lnTo>
                    <a:pt x="266966" y="440672"/>
                  </a:lnTo>
                  <a:lnTo>
                    <a:pt x="266966" y="360941"/>
                  </a:lnTo>
                  <a:close/>
                </a:path>
                <a:path w="515620" h="502285">
                  <a:moveTo>
                    <a:pt x="303910" y="360941"/>
                  </a:moveTo>
                  <a:lnTo>
                    <a:pt x="266966" y="360941"/>
                  </a:lnTo>
                  <a:lnTo>
                    <a:pt x="330898" y="397479"/>
                  </a:lnTo>
                  <a:lnTo>
                    <a:pt x="330898" y="476486"/>
                  </a:lnTo>
                  <a:lnTo>
                    <a:pt x="385828" y="476486"/>
                  </a:lnTo>
                  <a:lnTo>
                    <a:pt x="386834" y="475927"/>
                  </a:lnTo>
                  <a:lnTo>
                    <a:pt x="349161" y="475927"/>
                  </a:lnTo>
                  <a:lnTo>
                    <a:pt x="349161" y="397200"/>
                  </a:lnTo>
                  <a:lnTo>
                    <a:pt x="377234" y="381401"/>
                  </a:lnTo>
                  <a:lnTo>
                    <a:pt x="340575" y="381401"/>
                  </a:lnTo>
                  <a:lnTo>
                    <a:pt x="303910" y="360941"/>
                  </a:lnTo>
                  <a:close/>
                </a:path>
                <a:path w="515620" h="502285">
                  <a:moveTo>
                    <a:pt x="431266" y="361220"/>
                  </a:moveTo>
                  <a:lnTo>
                    <a:pt x="413092" y="361220"/>
                  </a:lnTo>
                  <a:lnTo>
                    <a:pt x="413092" y="440405"/>
                  </a:lnTo>
                  <a:lnTo>
                    <a:pt x="349161" y="475927"/>
                  </a:lnTo>
                  <a:lnTo>
                    <a:pt x="386834" y="475927"/>
                  </a:lnTo>
                  <a:lnTo>
                    <a:pt x="429475" y="452216"/>
                  </a:lnTo>
                  <a:lnTo>
                    <a:pt x="431266" y="449181"/>
                  </a:lnTo>
                  <a:lnTo>
                    <a:pt x="431266" y="361220"/>
                  </a:lnTo>
                  <a:close/>
                </a:path>
                <a:path w="515620" h="502285">
                  <a:moveTo>
                    <a:pt x="377598" y="309976"/>
                  </a:moveTo>
                  <a:lnTo>
                    <a:pt x="340029" y="309976"/>
                  </a:lnTo>
                  <a:lnTo>
                    <a:pt x="403961" y="345599"/>
                  </a:lnTo>
                  <a:lnTo>
                    <a:pt x="340575" y="381401"/>
                  </a:lnTo>
                  <a:lnTo>
                    <a:pt x="377234" y="381401"/>
                  </a:lnTo>
                  <a:lnTo>
                    <a:pt x="413092" y="361220"/>
                  </a:lnTo>
                  <a:lnTo>
                    <a:pt x="431266" y="361220"/>
                  </a:lnTo>
                  <a:lnTo>
                    <a:pt x="431269" y="341980"/>
                  </a:lnTo>
                  <a:lnTo>
                    <a:pt x="429425" y="338894"/>
                  </a:lnTo>
                  <a:lnTo>
                    <a:pt x="426427" y="337294"/>
                  </a:lnTo>
                  <a:lnTo>
                    <a:pt x="377598" y="309976"/>
                  </a:lnTo>
                  <a:close/>
                </a:path>
                <a:path w="515620" h="502285">
                  <a:moveTo>
                    <a:pt x="213194" y="310078"/>
                  </a:moveTo>
                  <a:lnTo>
                    <a:pt x="175628" y="310078"/>
                  </a:lnTo>
                  <a:lnTo>
                    <a:pt x="238836" y="345333"/>
                  </a:lnTo>
                  <a:lnTo>
                    <a:pt x="175628" y="381032"/>
                  </a:lnTo>
                  <a:lnTo>
                    <a:pt x="212914" y="381032"/>
                  </a:lnTo>
                  <a:lnTo>
                    <a:pt x="248691" y="360941"/>
                  </a:lnTo>
                  <a:lnTo>
                    <a:pt x="303910" y="360941"/>
                  </a:lnTo>
                  <a:lnTo>
                    <a:pt x="276098" y="345422"/>
                  </a:lnTo>
                  <a:lnTo>
                    <a:pt x="304272" y="329801"/>
                  </a:lnTo>
                  <a:lnTo>
                    <a:pt x="248691" y="329801"/>
                  </a:lnTo>
                  <a:lnTo>
                    <a:pt x="213194" y="310078"/>
                  </a:lnTo>
                  <a:close/>
                </a:path>
                <a:path w="515620" h="502285">
                  <a:moveTo>
                    <a:pt x="187821" y="0"/>
                  </a:moveTo>
                  <a:lnTo>
                    <a:pt x="147688" y="10777"/>
                  </a:lnTo>
                  <a:lnTo>
                    <a:pt x="90435" y="60921"/>
                  </a:lnTo>
                  <a:lnTo>
                    <a:pt x="73595" y="96728"/>
                  </a:lnTo>
                  <a:lnTo>
                    <a:pt x="67500" y="135173"/>
                  </a:lnTo>
                  <a:lnTo>
                    <a:pt x="67500" y="144304"/>
                  </a:lnTo>
                  <a:lnTo>
                    <a:pt x="39083" y="157988"/>
                  </a:lnTo>
                  <a:lnTo>
                    <a:pt x="17338" y="179685"/>
                  </a:lnTo>
                  <a:lnTo>
                    <a:pt x="3799" y="207257"/>
                  </a:lnTo>
                  <a:lnTo>
                    <a:pt x="0" y="238564"/>
                  </a:lnTo>
                  <a:lnTo>
                    <a:pt x="0" y="244774"/>
                  </a:lnTo>
                  <a:lnTo>
                    <a:pt x="7108" y="276428"/>
                  </a:lnTo>
                  <a:lnTo>
                    <a:pt x="23526" y="303486"/>
                  </a:lnTo>
                  <a:lnTo>
                    <a:pt x="47613" y="324020"/>
                  </a:lnTo>
                  <a:lnTo>
                    <a:pt x="77724" y="336100"/>
                  </a:lnTo>
                  <a:lnTo>
                    <a:pt x="81838" y="318383"/>
                  </a:lnTo>
                  <a:lnTo>
                    <a:pt x="57179" y="308651"/>
                  </a:lnTo>
                  <a:lnTo>
                    <a:pt x="37404" y="291985"/>
                  </a:lnTo>
                  <a:lnTo>
                    <a:pt x="23863" y="269954"/>
                  </a:lnTo>
                  <a:lnTo>
                    <a:pt x="17907" y="244126"/>
                  </a:lnTo>
                  <a:lnTo>
                    <a:pt x="17940" y="238564"/>
                  </a:lnTo>
                  <a:lnTo>
                    <a:pt x="33851" y="187797"/>
                  </a:lnTo>
                  <a:lnTo>
                    <a:pt x="79362" y="159748"/>
                  </a:lnTo>
                  <a:lnTo>
                    <a:pt x="83832" y="158668"/>
                  </a:lnTo>
                  <a:lnTo>
                    <a:pt x="86804" y="154439"/>
                  </a:lnTo>
                  <a:lnTo>
                    <a:pt x="85763" y="144990"/>
                  </a:lnTo>
                  <a:lnTo>
                    <a:pt x="85578" y="141752"/>
                  </a:lnTo>
                  <a:lnTo>
                    <a:pt x="85483" y="135173"/>
                  </a:lnTo>
                  <a:lnTo>
                    <a:pt x="90827" y="102299"/>
                  </a:lnTo>
                  <a:lnTo>
                    <a:pt x="105487" y="71221"/>
                  </a:lnTo>
                  <a:lnTo>
                    <a:pt x="127408" y="45246"/>
                  </a:lnTo>
                  <a:lnTo>
                    <a:pt x="154533" y="27680"/>
                  </a:lnTo>
                  <a:lnTo>
                    <a:pt x="189391" y="18266"/>
                  </a:lnTo>
                  <a:lnTo>
                    <a:pt x="269974" y="18266"/>
                  </a:lnTo>
                  <a:lnTo>
                    <a:pt x="266621" y="15688"/>
                  </a:lnTo>
                  <a:lnTo>
                    <a:pt x="228419" y="1826"/>
                  </a:lnTo>
                  <a:lnTo>
                    <a:pt x="187821" y="0"/>
                  </a:lnTo>
                  <a:close/>
                </a:path>
                <a:path w="515620" h="502285">
                  <a:moveTo>
                    <a:pt x="411023" y="91714"/>
                  </a:moveTo>
                  <a:lnTo>
                    <a:pt x="367809" y="91714"/>
                  </a:lnTo>
                  <a:lnTo>
                    <a:pt x="380758" y="93162"/>
                  </a:lnTo>
                  <a:lnTo>
                    <a:pt x="394478" y="100361"/>
                  </a:lnTo>
                  <a:lnTo>
                    <a:pt x="405236" y="112270"/>
                  </a:lnTo>
                  <a:lnTo>
                    <a:pt x="412639" y="128325"/>
                  </a:lnTo>
                  <a:lnTo>
                    <a:pt x="416293" y="147962"/>
                  </a:lnTo>
                  <a:lnTo>
                    <a:pt x="415569" y="152864"/>
                  </a:lnTo>
                  <a:lnTo>
                    <a:pt x="418896" y="157436"/>
                  </a:lnTo>
                  <a:lnTo>
                    <a:pt x="468531" y="177120"/>
                  </a:lnTo>
                  <a:lnTo>
                    <a:pt x="496849" y="239656"/>
                  </a:lnTo>
                  <a:lnTo>
                    <a:pt x="493722" y="265684"/>
                  </a:lnTo>
                  <a:lnTo>
                    <a:pt x="482298" y="288481"/>
                  </a:lnTo>
                  <a:lnTo>
                    <a:pt x="463945" y="306182"/>
                  </a:lnTo>
                  <a:lnTo>
                    <a:pt x="440029" y="316923"/>
                  </a:lnTo>
                  <a:lnTo>
                    <a:pt x="445604" y="334373"/>
                  </a:lnTo>
                  <a:lnTo>
                    <a:pt x="474784" y="320988"/>
                  </a:lnTo>
                  <a:lnTo>
                    <a:pt x="497211" y="299232"/>
                  </a:lnTo>
                  <a:lnTo>
                    <a:pt x="511255" y="271322"/>
                  </a:lnTo>
                  <a:lnTo>
                    <a:pt x="515267" y="239656"/>
                  </a:lnTo>
                  <a:lnTo>
                    <a:pt x="515112" y="239656"/>
                  </a:lnTo>
                  <a:lnTo>
                    <a:pt x="506075" y="195421"/>
                  </a:lnTo>
                  <a:lnTo>
                    <a:pt x="484263" y="166487"/>
                  </a:lnTo>
                  <a:lnTo>
                    <a:pt x="457622" y="149661"/>
                  </a:lnTo>
                  <a:lnTo>
                    <a:pt x="434098" y="141752"/>
                  </a:lnTo>
                  <a:lnTo>
                    <a:pt x="428596" y="118334"/>
                  </a:lnTo>
                  <a:lnTo>
                    <a:pt x="418417" y="99097"/>
                  </a:lnTo>
                  <a:lnTo>
                    <a:pt x="411023" y="91714"/>
                  </a:lnTo>
                  <a:close/>
                </a:path>
                <a:path w="515620" h="502285">
                  <a:moveTo>
                    <a:pt x="222024" y="224226"/>
                  </a:moveTo>
                  <a:lnTo>
                    <a:pt x="184759" y="224226"/>
                  </a:lnTo>
                  <a:lnTo>
                    <a:pt x="248691" y="259570"/>
                  </a:lnTo>
                  <a:lnTo>
                    <a:pt x="248691" y="329801"/>
                  </a:lnTo>
                  <a:lnTo>
                    <a:pt x="266966" y="329801"/>
                  </a:lnTo>
                  <a:lnTo>
                    <a:pt x="266966" y="259659"/>
                  </a:lnTo>
                  <a:lnTo>
                    <a:pt x="295479" y="243771"/>
                  </a:lnTo>
                  <a:lnTo>
                    <a:pt x="257187" y="243771"/>
                  </a:lnTo>
                  <a:lnTo>
                    <a:pt x="222024" y="224226"/>
                  </a:lnTo>
                  <a:close/>
                </a:path>
                <a:path w="515620" h="502285">
                  <a:moveTo>
                    <a:pt x="348881" y="224035"/>
                  </a:moveTo>
                  <a:lnTo>
                    <a:pt x="330898" y="224035"/>
                  </a:lnTo>
                  <a:lnTo>
                    <a:pt x="330898" y="294088"/>
                  </a:lnTo>
                  <a:lnTo>
                    <a:pt x="266966" y="329801"/>
                  </a:lnTo>
                  <a:lnTo>
                    <a:pt x="304272" y="329801"/>
                  </a:lnTo>
                  <a:lnTo>
                    <a:pt x="340029" y="309976"/>
                  </a:lnTo>
                  <a:lnTo>
                    <a:pt x="377598" y="309976"/>
                  </a:lnTo>
                  <a:lnTo>
                    <a:pt x="348881" y="293910"/>
                  </a:lnTo>
                  <a:lnTo>
                    <a:pt x="348881" y="224035"/>
                  </a:lnTo>
                  <a:close/>
                </a:path>
                <a:path w="515620" h="502285">
                  <a:moveTo>
                    <a:pt x="295718" y="173349"/>
                  </a:moveTo>
                  <a:lnTo>
                    <a:pt x="257835" y="173349"/>
                  </a:lnTo>
                  <a:lnTo>
                    <a:pt x="321119" y="208516"/>
                  </a:lnTo>
                  <a:lnTo>
                    <a:pt x="257187" y="243771"/>
                  </a:lnTo>
                  <a:lnTo>
                    <a:pt x="295479" y="243771"/>
                  </a:lnTo>
                  <a:lnTo>
                    <a:pt x="330898" y="224035"/>
                  </a:lnTo>
                  <a:lnTo>
                    <a:pt x="348881" y="224035"/>
                  </a:lnTo>
                  <a:lnTo>
                    <a:pt x="348868" y="204922"/>
                  </a:lnTo>
                  <a:lnTo>
                    <a:pt x="347192" y="201950"/>
                  </a:lnTo>
                  <a:lnTo>
                    <a:pt x="295718" y="173349"/>
                  </a:lnTo>
                  <a:close/>
                </a:path>
                <a:path w="515620" h="502285">
                  <a:moveTo>
                    <a:pt x="515289" y="239478"/>
                  </a:moveTo>
                  <a:lnTo>
                    <a:pt x="515112" y="239656"/>
                  </a:lnTo>
                  <a:lnTo>
                    <a:pt x="515267" y="239656"/>
                  </a:lnTo>
                  <a:lnTo>
                    <a:pt x="515289" y="239478"/>
                  </a:lnTo>
                  <a:close/>
                </a:path>
                <a:path w="515620" h="502285">
                  <a:moveTo>
                    <a:pt x="269974" y="18266"/>
                  </a:moveTo>
                  <a:lnTo>
                    <a:pt x="189391" y="18266"/>
                  </a:lnTo>
                  <a:lnTo>
                    <a:pt x="224656" y="19879"/>
                  </a:lnTo>
                  <a:lnTo>
                    <a:pt x="257807" y="32013"/>
                  </a:lnTo>
                  <a:lnTo>
                    <a:pt x="296710" y="66017"/>
                  </a:lnTo>
                  <a:lnTo>
                    <a:pt x="319112" y="107322"/>
                  </a:lnTo>
                  <a:lnTo>
                    <a:pt x="320230" y="110510"/>
                  </a:lnTo>
                  <a:lnTo>
                    <a:pt x="323037" y="112834"/>
                  </a:lnTo>
                  <a:lnTo>
                    <a:pt x="329742" y="113824"/>
                  </a:lnTo>
                  <a:lnTo>
                    <a:pt x="333095" y="112427"/>
                  </a:lnTo>
                  <a:lnTo>
                    <a:pt x="335089" y="109697"/>
                  </a:lnTo>
                  <a:lnTo>
                    <a:pt x="344116" y="100293"/>
                  </a:lnTo>
                  <a:lnTo>
                    <a:pt x="355309" y="94195"/>
                  </a:lnTo>
                  <a:lnTo>
                    <a:pt x="367809" y="91714"/>
                  </a:lnTo>
                  <a:lnTo>
                    <a:pt x="411023" y="91714"/>
                  </a:lnTo>
                  <a:lnTo>
                    <a:pt x="407168" y="87866"/>
                  </a:lnTo>
                  <a:lnTo>
                    <a:pt x="331076" y="87866"/>
                  </a:lnTo>
                  <a:lnTo>
                    <a:pt x="324787" y="75016"/>
                  </a:lnTo>
                  <a:lnTo>
                    <a:pt x="317474" y="62988"/>
                  </a:lnTo>
                  <a:lnTo>
                    <a:pt x="309034" y="51602"/>
                  </a:lnTo>
                  <a:lnTo>
                    <a:pt x="299567" y="41015"/>
                  </a:lnTo>
                  <a:lnTo>
                    <a:pt x="269974" y="18266"/>
                  </a:lnTo>
                  <a:close/>
                </a:path>
                <a:path w="515620" h="502285">
                  <a:moveTo>
                    <a:pt x="371377" y="73671"/>
                  </a:moveTo>
                  <a:lnTo>
                    <a:pt x="356981" y="75016"/>
                  </a:lnTo>
                  <a:lnTo>
                    <a:pt x="343332" y="79796"/>
                  </a:lnTo>
                  <a:lnTo>
                    <a:pt x="331076" y="87866"/>
                  </a:lnTo>
                  <a:lnTo>
                    <a:pt x="407168" y="87866"/>
                  </a:lnTo>
                  <a:lnTo>
                    <a:pt x="404023" y="84725"/>
                  </a:lnTo>
                  <a:lnTo>
                    <a:pt x="385876" y="75902"/>
                  </a:lnTo>
                  <a:lnTo>
                    <a:pt x="371377" y="73671"/>
                  </a:lnTo>
                  <a:close/>
                </a:path>
              </a:pathLst>
            </a:custGeom>
            <a:solidFill>
              <a:srgbClr val="FFFFFF"/>
            </a:solidFill>
          </p:spPr>
          <p:txBody>
            <a:bodyPr wrap="square" lIns="0" tIns="0" rIns="0" bIns="0" rtlCol="0"/>
            <a:p/>
          </p:txBody>
        </p:sp>
      </p:grpSp>
      <p:grpSp>
        <p:nvGrpSpPr>
          <p:cNvPr id="90" name="Group 89"/>
          <p:cNvGrpSpPr/>
          <p:nvPr/>
        </p:nvGrpSpPr>
        <p:grpSpPr>
          <a:xfrm>
            <a:off x="7496175" y="1906905"/>
            <a:ext cx="1778000" cy="1831340"/>
            <a:chOff x="11805" y="3003"/>
            <a:chExt cx="2800" cy="2884"/>
          </a:xfrm>
        </p:grpSpPr>
        <p:grpSp>
          <p:nvGrpSpPr>
            <p:cNvPr id="60" name="Group 59"/>
            <p:cNvGrpSpPr/>
            <p:nvPr/>
          </p:nvGrpSpPr>
          <p:grpSpPr>
            <a:xfrm rot="0">
              <a:off x="11805" y="3003"/>
              <a:ext cx="2800" cy="2884"/>
              <a:chOff x="525" y="2989"/>
              <a:chExt cx="3324" cy="3607"/>
            </a:xfrm>
          </p:grpSpPr>
          <p:sp>
            <p:nvSpPr>
              <p:cNvPr id="61" name="object 14"/>
              <p:cNvSpPr/>
              <p:nvPr/>
            </p:nvSpPr>
            <p:spPr>
              <a:xfrm>
                <a:off x="525" y="2996"/>
                <a:ext cx="3325" cy="3600"/>
              </a:xfrm>
              <a:custGeom>
                <a:avLst/>
                <a:gdLst/>
                <a:ahLst/>
                <a:cxnLst/>
                <a:rect l="l" t="t" r="r" b="b"/>
                <a:pathLst>
                  <a:path w="2286000" h="2286000">
                    <a:moveTo>
                      <a:pt x="2207955" y="0"/>
                    </a:moveTo>
                    <a:lnTo>
                      <a:pt x="78044" y="0"/>
                    </a:lnTo>
                    <a:lnTo>
                      <a:pt x="47665" y="6132"/>
                    </a:lnTo>
                    <a:lnTo>
                      <a:pt x="22858" y="22856"/>
                    </a:lnTo>
                    <a:lnTo>
                      <a:pt x="6133" y="47663"/>
                    </a:lnTo>
                    <a:lnTo>
                      <a:pt x="0" y="78041"/>
                    </a:lnTo>
                    <a:lnTo>
                      <a:pt x="0" y="2207945"/>
                    </a:lnTo>
                    <a:lnTo>
                      <a:pt x="6133" y="2238326"/>
                    </a:lnTo>
                    <a:lnTo>
                      <a:pt x="22858" y="2263136"/>
                    </a:lnTo>
                    <a:lnTo>
                      <a:pt x="47665" y="2279865"/>
                    </a:lnTo>
                    <a:lnTo>
                      <a:pt x="78044" y="2286000"/>
                    </a:lnTo>
                    <a:lnTo>
                      <a:pt x="2207955" y="2286000"/>
                    </a:lnTo>
                    <a:lnTo>
                      <a:pt x="2238334" y="2279865"/>
                    </a:lnTo>
                    <a:lnTo>
                      <a:pt x="2263140" y="2263136"/>
                    </a:lnTo>
                    <a:lnTo>
                      <a:pt x="2279864" y="2238326"/>
                    </a:lnTo>
                    <a:lnTo>
                      <a:pt x="2285997" y="2207945"/>
                    </a:lnTo>
                    <a:lnTo>
                      <a:pt x="2285997" y="78041"/>
                    </a:lnTo>
                    <a:lnTo>
                      <a:pt x="2279864" y="47663"/>
                    </a:lnTo>
                    <a:lnTo>
                      <a:pt x="2263140" y="22856"/>
                    </a:lnTo>
                    <a:lnTo>
                      <a:pt x="2238334" y="6132"/>
                    </a:lnTo>
                    <a:lnTo>
                      <a:pt x="2207955" y="0"/>
                    </a:lnTo>
                    <a:close/>
                  </a:path>
                </a:pathLst>
              </a:custGeom>
              <a:solidFill>
                <a:srgbClr val="003F5E"/>
              </a:solidFill>
            </p:spPr>
            <p:txBody>
              <a:bodyPr wrap="square" lIns="0" tIns="0" rIns="0" bIns="0" rtlCol="0"/>
              <a:p/>
            </p:txBody>
          </p:sp>
          <p:sp>
            <p:nvSpPr>
              <p:cNvPr id="62" name="object 15"/>
              <p:cNvSpPr/>
              <p:nvPr/>
            </p:nvSpPr>
            <p:spPr>
              <a:xfrm>
                <a:off x="525" y="2989"/>
                <a:ext cx="3325" cy="3600"/>
              </a:xfrm>
              <a:custGeom>
                <a:avLst/>
                <a:gdLst/>
                <a:ahLst/>
                <a:cxnLst/>
                <a:rect l="l" t="t" r="r" b="b"/>
                <a:pathLst>
                  <a:path w="2286000" h="2286000">
                    <a:moveTo>
                      <a:pt x="0" y="78045"/>
                    </a:moveTo>
                    <a:lnTo>
                      <a:pt x="6133" y="47666"/>
                    </a:lnTo>
                    <a:lnTo>
                      <a:pt x="22858" y="22858"/>
                    </a:lnTo>
                    <a:lnTo>
                      <a:pt x="47666" y="6133"/>
                    </a:lnTo>
                    <a:lnTo>
                      <a:pt x="78045" y="0"/>
                    </a:lnTo>
                    <a:lnTo>
                      <a:pt x="2207951" y="0"/>
                    </a:lnTo>
                    <a:lnTo>
                      <a:pt x="2238333" y="6133"/>
                    </a:lnTo>
                    <a:lnTo>
                      <a:pt x="2263142" y="22858"/>
                    </a:lnTo>
                    <a:lnTo>
                      <a:pt x="2279868" y="47666"/>
                    </a:lnTo>
                    <a:lnTo>
                      <a:pt x="2286001" y="78045"/>
                    </a:lnTo>
                    <a:lnTo>
                      <a:pt x="2286001" y="2207951"/>
                    </a:lnTo>
                    <a:lnTo>
                      <a:pt x="2279868" y="2238333"/>
                    </a:lnTo>
                    <a:lnTo>
                      <a:pt x="2263142" y="2263142"/>
                    </a:lnTo>
                    <a:lnTo>
                      <a:pt x="2238333" y="2279868"/>
                    </a:lnTo>
                    <a:lnTo>
                      <a:pt x="2207951" y="2286001"/>
                    </a:lnTo>
                    <a:lnTo>
                      <a:pt x="78045" y="2286001"/>
                    </a:lnTo>
                    <a:lnTo>
                      <a:pt x="47666" y="2279868"/>
                    </a:lnTo>
                    <a:lnTo>
                      <a:pt x="22858" y="2263142"/>
                    </a:lnTo>
                    <a:lnTo>
                      <a:pt x="6133" y="2238333"/>
                    </a:lnTo>
                    <a:lnTo>
                      <a:pt x="0" y="2207951"/>
                    </a:lnTo>
                    <a:lnTo>
                      <a:pt x="0" y="78045"/>
                    </a:lnTo>
                    <a:close/>
                  </a:path>
                </a:pathLst>
              </a:custGeom>
              <a:ln w="9525">
                <a:solidFill>
                  <a:srgbClr val="486180"/>
                </a:solidFill>
              </a:ln>
            </p:spPr>
            <p:txBody>
              <a:bodyPr wrap="square" lIns="0" tIns="0" rIns="0" bIns="0" rtlCol="0"/>
              <a:p/>
            </p:txBody>
          </p:sp>
        </p:grpSp>
        <p:sp>
          <p:nvSpPr>
            <p:cNvPr id="64" name="object 18"/>
            <p:cNvSpPr txBox="1"/>
            <p:nvPr/>
          </p:nvSpPr>
          <p:spPr>
            <a:xfrm>
              <a:off x="11949" y="5105"/>
              <a:ext cx="2512" cy="601"/>
            </a:xfrm>
            <a:prstGeom prst="rect">
              <a:avLst/>
            </a:prstGeom>
          </p:spPr>
          <p:txBody>
            <a:bodyPr vert="horz" wrap="square" lIns="0" tIns="12700" rIns="0" bIns="0" rtlCol="0">
              <a:spAutoFit/>
            </a:bodyPr>
            <a:p>
              <a:pPr marL="12700" algn="ctr">
                <a:lnSpc>
                  <a:spcPct val="100000"/>
                </a:lnSpc>
                <a:spcBef>
                  <a:spcPts val="100"/>
                </a:spcBef>
              </a:pPr>
              <a:r>
                <a:rPr sz="1200" spc="110" dirty="0">
                  <a:solidFill>
                    <a:srgbClr val="FFFFFF"/>
                  </a:solidFill>
                  <a:latin typeface="Inter Light" panose="02000403000000020004" charset="0"/>
                  <a:cs typeface="Inter Light" panose="02000403000000020004" charset="0"/>
                  <a:sym typeface="+mn-ea"/>
                </a:rPr>
                <a:t>AWS</a:t>
              </a:r>
              <a:r>
                <a:rPr sz="1200" spc="-85" dirty="0">
                  <a:solidFill>
                    <a:srgbClr val="FFFFFF"/>
                  </a:solidFill>
                  <a:latin typeface="Inter Light" panose="02000403000000020004" charset="0"/>
                  <a:cs typeface="Inter Light" panose="02000403000000020004" charset="0"/>
                  <a:sym typeface="+mn-ea"/>
                </a:rPr>
                <a:t> </a:t>
              </a:r>
              <a:r>
                <a:rPr sz="1200" spc="20" dirty="0">
                  <a:solidFill>
                    <a:srgbClr val="FFFFFF"/>
                  </a:solidFill>
                  <a:latin typeface="Inter Light" panose="02000403000000020004" charset="0"/>
                  <a:cs typeface="Inter Light" panose="02000403000000020004" charset="0"/>
                  <a:sym typeface="+mn-ea"/>
                </a:rPr>
                <a:t>CloudFormation</a:t>
              </a:r>
              <a:endParaRPr sz="1200">
                <a:latin typeface="Inter Light" panose="02000403000000020004" charset="0"/>
                <a:cs typeface="Inter Light" panose="02000403000000020004" charset="0"/>
              </a:endParaRPr>
            </a:p>
          </p:txBody>
        </p:sp>
        <p:sp>
          <p:nvSpPr>
            <p:cNvPr id="89" name="object 17"/>
            <p:cNvSpPr/>
            <p:nvPr/>
          </p:nvSpPr>
          <p:spPr>
            <a:xfrm>
              <a:off x="12647" y="3709"/>
              <a:ext cx="1118" cy="1123"/>
            </a:xfrm>
            <a:prstGeom prst="rect">
              <a:avLst/>
            </a:prstGeom>
            <a:blipFill>
              <a:blip r:embed="rId3" cstate="print"/>
              <a:stretch>
                <a:fillRect/>
              </a:stretch>
            </a:blipFill>
          </p:spPr>
          <p:txBody>
            <a:bodyPr wrap="square" lIns="0" tIns="0" rIns="0" bIns="0" rtlCol="0"/>
            <a:p/>
          </p:txBody>
        </p:sp>
      </p:grpSp>
      <p:sp>
        <p:nvSpPr>
          <p:cNvPr id="91" name="object 22"/>
          <p:cNvSpPr/>
          <p:nvPr/>
        </p:nvSpPr>
        <p:spPr>
          <a:xfrm>
            <a:off x="5456555" y="2072640"/>
            <a:ext cx="1144905" cy="1010920"/>
          </a:xfrm>
          <a:prstGeom prst="rect">
            <a:avLst/>
          </a:prstGeom>
          <a:blipFill>
            <a:blip r:embed="rId4" cstate="print"/>
            <a:stretch>
              <a:fillRect/>
            </a:stretch>
          </a:blipFill>
        </p:spPr>
        <p:txBody>
          <a:bodyPr wrap="square" lIns="0" tIns="0" rIns="0" bIns="0" rtlCol="0"/>
          <a:p/>
        </p:txBody>
      </p:sp>
      <p:sp>
        <p:nvSpPr>
          <p:cNvPr id="93" name="object 27"/>
          <p:cNvSpPr/>
          <p:nvPr/>
        </p:nvSpPr>
        <p:spPr>
          <a:xfrm>
            <a:off x="10246995" y="1929130"/>
            <a:ext cx="1301750" cy="1298575"/>
          </a:xfrm>
          <a:prstGeom prst="rect">
            <a:avLst/>
          </a:prstGeom>
          <a:blipFill>
            <a:blip r:embed="rId5" cstate="print"/>
            <a:stretch>
              <a:fillRect/>
            </a:stretch>
          </a:blipFill>
        </p:spPr>
        <p:txBody>
          <a:bodyPr wrap="square" lIns="0" tIns="0" rIns="0" bIns="0" rtlCol="0"/>
          <a:p/>
        </p:txBody>
      </p:sp>
      <p:sp>
        <p:nvSpPr>
          <p:cNvPr id="95" name="Text Box 94"/>
          <p:cNvSpPr txBox="1"/>
          <p:nvPr/>
        </p:nvSpPr>
        <p:spPr>
          <a:xfrm>
            <a:off x="3811905" y="4223385"/>
            <a:ext cx="9366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init</a:t>
            </a:r>
            <a:endParaRPr lang="pt-PT" altLang="en-US">
              <a:solidFill>
                <a:schemeClr val="accent4"/>
              </a:solidFill>
              <a:effectLst/>
            </a:endParaRPr>
          </a:p>
        </p:txBody>
      </p:sp>
      <p:sp>
        <p:nvSpPr>
          <p:cNvPr id="96" name="object 35"/>
          <p:cNvSpPr/>
          <p:nvPr/>
        </p:nvSpPr>
        <p:spPr>
          <a:xfrm>
            <a:off x="3417696" y="4223194"/>
            <a:ext cx="304800" cy="304800"/>
          </a:xfrm>
          <a:prstGeom prst="rect">
            <a:avLst/>
          </a:prstGeom>
          <a:blipFill>
            <a:blip r:embed="rId6" cstate="print"/>
            <a:stretch>
              <a:fillRect/>
            </a:stretch>
          </a:blipFill>
        </p:spPr>
        <p:txBody>
          <a:bodyPr wrap="square" lIns="0" tIns="0" rIns="0" bIns="0" rtlCol="0"/>
          <a:p/>
        </p:txBody>
      </p:sp>
      <p:sp>
        <p:nvSpPr>
          <p:cNvPr id="97" name="object 37"/>
          <p:cNvSpPr/>
          <p:nvPr/>
        </p:nvSpPr>
        <p:spPr>
          <a:xfrm>
            <a:off x="3417696" y="4786312"/>
            <a:ext cx="304800" cy="304800"/>
          </a:xfrm>
          <a:prstGeom prst="rect">
            <a:avLst/>
          </a:prstGeom>
          <a:blipFill>
            <a:blip r:embed="rId7" cstate="print"/>
            <a:stretch>
              <a:fillRect/>
            </a:stretch>
          </a:blipFill>
        </p:spPr>
        <p:txBody>
          <a:bodyPr wrap="square" lIns="0" tIns="0" rIns="0" bIns="0" rtlCol="0"/>
          <a:p/>
        </p:txBody>
      </p:sp>
      <p:sp>
        <p:nvSpPr>
          <p:cNvPr id="98" name="object 38"/>
          <p:cNvSpPr/>
          <p:nvPr/>
        </p:nvSpPr>
        <p:spPr>
          <a:xfrm>
            <a:off x="3417696" y="5642800"/>
            <a:ext cx="304800" cy="304800"/>
          </a:xfrm>
          <a:prstGeom prst="rect">
            <a:avLst/>
          </a:prstGeom>
          <a:blipFill>
            <a:blip r:embed="rId8" cstate="print"/>
            <a:stretch>
              <a:fillRect/>
            </a:stretch>
          </a:blipFill>
        </p:spPr>
        <p:txBody>
          <a:bodyPr wrap="square" lIns="0" tIns="0" rIns="0" bIns="0" rtlCol="0"/>
          <a:p/>
        </p:txBody>
      </p:sp>
      <p:sp>
        <p:nvSpPr>
          <p:cNvPr id="99" name="object 39"/>
          <p:cNvSpPr/>
          <p:nvPr/>
        </p:nvSpPr>
        <p:spPr>
          <a:xfrm>
            <a:off x="3417696" y="5213032"/>
            <a:ext cx="304800" cy="304800"/>
          </a:xfrm>
          <a:prstGeom prst="rect">
            <a:avLst/>
          </a:prstGeom>
          <a:blipFill>
            <a:blip r:embed="rId9" cstate="print"/>
            <a:stretch>
              <a:fillRect/>
            </a:stretch>
          </a:blipFill>
        </p:spPr>
        <p:txBody>
          <a:bodyPr wrap="square" lIns="0" tIns="0" rIns="0" bIns="0" rtlCol="0"/>
          <a:p/>
        </p:txBody>
      </p:sp>
      <p:sp>
        <p:nvSpPr>
          <p:cNvPr id="100" name="object 42"/>
          <p:cNvSpPr/>
          <p:nvPr/>
        </p:nvSpPr>
        <p:spPr>
          <a:xfrm>
            <a:off x="3417696" y="6072568"/>
            <a:ext cx="304800" cy="304800"/>
          </a:xfrm>
          <a:prstGeom prst="rect">
            <a:avLst/>
          </a:prstGeom>
          <a:blipFill>
            <a:blip r:embed="rId10" cstate="print"/>
            <a:stretch>
              <a:fillRect/>
            </a:stretch>
          </a:blipFill>
        </p:spPr>
        <p:txBody>
          <a:bodyPr wrap="square" lIns="0" tIns="0" rIns="0" bIns="0" rtlCol="0"/>
          <a:p/>
        </p:txBody>
      </p:sp>
      <p:sp>
        <p:nvSpPr>
          <p:cNvPr id="101" name="Text Box 100"/>
          <p:cNvSpPr txBox="1"/>
          <p:nvPr/>
        </p:nvSpPr>
        <p:spPr>
          <a:xfrm>
            <a:off x="3776980" y="4702810"/>
            <a:ext cx="16262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npm run build</a:t>
            </a:r>
            <a:endParaRPr lang="pt-PT" altLang="en-US">
              <a:solidFill>
                <a:schemeClr val="accent4"/>
              </a:solidFill>
              <a:effectLst/>
            </a:endParaRPr>
          </a:p>
        </p:txBody>
      </p:sp>
      <p:sp>
        <p:nvSpPr>
          <p:cNvPr id="102" name="Text Box 101"/>
          <p:cNvSpPr txBox="1"/>
          <p:nvPr/>
        </p:nvSpPr>
        <p:spPr>
          <a:xfrm>
            <a:off x="3818255" y="5134610"/>
            <a:ext cx="118173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synth</a:t>
            </a:r>
            <a:endParaRPr lang="pt-PT" altLang="en-US">
              <a:solidFill>
                <a:schemeClr val="accent4"/>
              </a:solidFill>
              <a:effectLst/>
            </a:endParaRPr>
          </a:p>
        </p:txBody>
      </p:sp>
      <p:sp>
        <p:nvSpPr>
          <p:cNvPr id="103" name="Text Box 102"/>
          <p:cNvSpPr txBox="1"/>
          <p:nvPr/>
        </p:nvSpPr>
        <p:spPr>
          <a:xfrm>
            <a:off x="3821430" y="5566410"/>
            <a:ext cx="9442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diff</a:t>
            </a:r>
            <a:endParaRPr lang="pt-PT" altLang="en-US">
              <a:solidFill>
                <a:schemeClr val="accent4"/>
              </a:solidFill>
              <a:effectLst/>
            </a:endParaRPr>
          </a:p>
        </p:txBody>
      </p:sp>
      <p:sp>
        <p:nvSpPr>
          <p:cNvPr id="104" name="Text Box 103"/>
          <p:cNvSpPr txBox="1"/>
          <p:nvPr/>
        </p:nvSpPr>
        <p:spPr>
          <a:xfrm>
            <a:off x="3877310" y="5980430"/>
            <a:ext cx="130429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pt-PT" altLang="en-US">
                <a:solidFill>
                  <a:schemeClr val="accent4"/>
                </a:solidFill>
                <a:effectLst/>
              </a:rPr>
              <a:t>cdk deploy</a:t>
            </a:r>
            <a:endParaRPr lang="pt-PT" altLang="en-US">
              <a:solidFill>
                <a:schemeClr val="accent4"/>
              </a:solidFill>
              <a:effectLst/>
            </a:endParaRPr>
          </a:p>
        </p:txBody>
      </p:sp>
      <p:sp>
        <p:nvSpPr>
          <p:cNvPr id="110" name="Text Box 109"/>
          <p:cNvSpPr txBox="1"/>
          <p:nvPr/>
        </p:nvSpPr>
        <p:spPr>
          <a:xfrm>
            <a:off x="5472430" y="4232910"/>
            <a:ext cx="230695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new project</a:t>
            </a:r>
            <a:endParaRPr lang="pt-PT" altLang="en-US">
              <a:solidFill>
                <a:schemeClr val="bg1"/>
              </a:solidFill>
              <a:effectLst/>
            </a:endParaRPr>
          </a:p>
        </p:txBody>
      </p:sp>
      <p:sp>
        <p:nvSpPr>
          <p:cNvPr id="111" name="Text Box 110"/>
          <p:cNvSpPr txBox="1"/>
          <p:nvPr/>
        </p:nvSpPr>
        <p:spPr>
          <a:xfrm>
            <a:off x="5456555" y="4702810"/>
            <a:ext cx="16713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build project</a:t>
            </a:r>
            <a:endParaRPr lang="pt-PT" altLang="en-US">
              <a:solidFill>
                <a:schemeClr val="bg1"/>
              </a:solidFill>
              <a:effectLst/>
            </a:endParaRPr>
          </a:p>
        </p:txBody>
      </p:sp>
      <p:sp>
        <p:nvSpPr>
          <p:cNvPr id="112" name="Text Box 111"/>
          <p:cNvSpPr txBox="1"/>
          <p:nvPr/>
        </p:nvSpPr>
        <p:spPr>
          <a:xfrm>
            <a:off x="5469255" y="5115560"/>
            <a:ext cx="331152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create templates and assets</a:t>
            </a:r>
            <a:endParaRPr lang="pt-PT" altLang="en-US">
              <a:solidFill>
                <a:schemeClr val="bg1"/>
              </a:solidFill>
              <a:effectLst/>
            </a:endParaRPr>
          </a:p>
        </p:txBody>
      </p:sp>
      <p:sp>
        <p:nvSpPr>
          <p:cNvPr id="113" name="Text Box 112"/>
          <p:cNvSpPr txBox="1"/>
          <p:nvPr/>
        </p:nvSpPr>
        <p:spPr>
          <a:xfrm>
            <a:off x="5459730" y="5534660"/>
            <a:ext cx="2785745"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check what will change</a:t>
            </a:r>
            <a:endParaRPr lang="pt-PT" altLang="en-US">
              <a:solidFill>
                <a:schemeClr val="bg1"/>
              </a:solidFill>
              <a:effectLst/>
            </a:endParaRPr>
          </a:p>
        </p:txBody>
      </p:sp>
      <p:sp>
        <p:nvSpPr>
          <p:cNvPr id="114" name="Text Box 113"/>
          <p:cNvSpPr txBox="1"/>
          <p:nvPr/>
        </p:nvSpPr>
        <p:spPr>
          <a:xfrm>
            <a:off x="5469255" y="5934710"/>
            <a:ext cx="349758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pPr algn="l"/>
            <a:r>
              <a:rPr lang="pt-PT" altLang="en-US">
                <a:solidFill>
                  <a:schemeClr val="bg1"/>
                </a:solidFill>
                <a:effectLst/>
              </a:rPr>
              <a:t>// push changes to your account</a:t>
            </a:r>
            <a:endParaRPr lang="pt-PT" altLang="en-US">
              <a:solidFill>
                <a:schemeClr val="bg1"/>
              </a:solidFill>
              <a:effectLst/>
            </a:endParaRPr>
          </a:p>
        </p:txBody>
      </p:sp>
      <p:sp>
        <p:nvSpPr>
          <p:cNvPr id="115" name="Text Box 114"/>
          <p:cNvSpPr txBox="1"/>
          <p:nvPr/>
        </p:nvSpPr>
        <p:spPr>
          <a:xfrm>
            <a:off x="7779385" y="6471920"/>
            <a:ext cx="4281805" cy="275590"/>
          </a:xfrm>
          <a:prstGeom prst="rect">
            <a:avLst/>
          </a:prstGeom>
          <a:noFill/>
        </p:spPr>
        <p:txBody>
          <a:bodyPr wrap="none" rtlCol="0">
            <a:spAutoFit/>
          </a:bodyPr>
          <a:p>
            <a:pPr algn="l"/>
            <a:r>
              <a:rPr lang="en-US" sz="1200">
                <a:solidFill>
                  <a:schemeClr val="bg1"/>
                </a:solidFill>
                <a:hlinkClick r:id="rId11" action="ppaction://hlinkfile"/>
              </a:rPr>
              <a:t>https://www.youtube.com/watch?v=R7wSTZ54gNk&amp;t=261s</a:t>
            </a:r>
            <a:endParaRPr lang="en-US" sz="1200">
              <a:solidFill>
                <a:schemeClr val="bg1"/>
              </a:solidFill>
              <a:hlinkClick r:id="rId11" action="ppaction://hlinkfile"/>
            </a:endParaRPr>
          </a:p>
        </p:txBody>
      </p:sp>
      <p:sp>
        <p:nvSpPr>
          <p:cNvPr id="3" name="Text Box 2"/>
          <p:cNvSpPr txBox="1"/>
          <p:nvPr/>
        </p:nvSpPr>
        <p:spPr>
          <a:xfrm>
            <a:off x="328295" y="707390"/>
            <a:ext cx="3520440" cy="398780"/>
          </a:xfrm>
          <a:prstGeom prst="rect">
            <a:avLst/>
          </a:prstGeom>
          <a:noFill/>
        </p:spPr>
        <p:txBody>
          <a:bodyPr wrap="none" rtlCol="0">
            <a:spAutoFit/>
          </a:bodyPr>
          <a:p>
            <a:pPr algn="l"/>
            <a:r>
              <a:rPr lang="en-US" sz="2000" b="1">
                <a:solidFill>
                  <a:schemeClr val="bg1"/>
                </a:solidFill>
              </a:rPr>
              <a:t>Development Workflo</a:t>
            </a:r>
            <a:r>
              <a:rPr lang="pt-PT" altLang="en-US" sz="2000" b="1">
                <a:solidFill>
                  <a:schemeClr val="bg1"/>
                </a:solidFill>
              </a:rPr>
              <a:t>w</a:t>
            </a:r>
            <a:endParaRPr lang="pt-PT" altLang="en-US" sz="2000" b="1">
              <a:solidFill>
                <a:schemeClr val="bg1"/>
              </a:solidFill>
            </a:endParaRPr>
          </a:p>
        </p:txBody>
      </p:sp>
      <p:sp>
        <p:nvSpPr>
          <p:cNvPr id="2" name="Text Box 1"/>
          <p:cNvSpPr txBox="1"/>
          <p:nvPr/>
        </p:nvSpPr>
        <p:spPr>
          <a:xfrm>
            <a:off x="2181860" y="1462405"/>
            <a:ext cx="725805" cy="275590"/>
          </a:xfrm>
          <a:prstGeom prst="rect">
            <a:avLst/>
          </a:prstGeom>
          <a:noFill/>
        </p:spPr>
        <p:txBody>
          <a:bodyPr wrap="none" rtlCol="0">
            <a:spAutoFit/>
          </a:bodyPr>
          <a:p>
            <a:r>
              <a:rPr lang="pt-PT" altLang="en-US" sz="1200">
                <a:solidFill>
                  <a:schemeClr val="bg1"/>
                </a:solidFill>
              </a:rPr>
              <a:t>execute</a:t>
            </a:r>
            <a:endParaRPr lang="pt-PT" altLang="en-US" sz="1200">
              <a:solidFill>
                <a:schemeClr val="bg1"/>
              </a:solidFill>
            </a:endParaRPr>
          </a:p>
        </p:txBody>
      </p:sp>
      <p:sp>
        <p:nvSpPr>
          <p:cNvPr id="4" name="Text Box 3"/>
          <p:cNvSpPr txBox="1"/>
          <p:nvPr/>
        </p:nvSpPr>
        <p:spPr>
          <a:xfrm>
            <a:off x="4378325" y="1395095"/>
            <a:ext cx="914400" cy="275590"/>
          </a:xfrm>
          <a:prstGeom prst="rect">
            <a:avLst/>
          </a:prstGeom>
          <a:noFill/>
        </p:spPr>
        <p:txBody>
          <a:bodyPr wrap="none" rtlCol="0">
            <a:spAutoFit/>
          </a:bodyPr>
          <a:p>
            <a:r>
              <a:rPr lang="pt-PT" altLang="en-US" sz="1200">
                <a:solidFill>
                  <a:schemeClr val="bg1"/>
                </a:solidFill>
              </a:rPr>
              <a:t>synthesize</a:t>
            </a:r>
            <a:endParaRPr lang="pt-PT" altLang="en-US" sz="1200">
              <a:solidFill>
                <a:schemeClr val="bg1"/>
              </a:solidFill>
            </a:endParaRPr>
          </a:p>
        </p:txBody>
      </p:sp>
      <p:sp>
        <p:nvSpPr>
          <p:cNvPr id="5" name="Text Box 4"/>
          <p:cNvSpPr txBox="1"/>
          <p:nvPr/>
        </p:nvSpPr>
        <p:spPr>
          <a:xfrm>
            <a:off x="6851650" y="1395095"/>
            <a:ext cx="644525" cy="275590"/>
          </a:xfrm>
          <a:prstGeom prst="rect">
            <a:avLst/>
          </a:prstGeom>
          <a:noFill/>
        </p:spPr>
        <p:txBody>
          <a:bodyPr wrap="none" rtlCol="0">
            <a:spAutoFit/>
          </a:bodyPr>
          <a:p>
            <a:r>
              <a:rPr lang="pt-PT" altLang="en-US" sz="1200">
                <a:solidFill>
                  <a:schemeClr val="bg1"/>
                </a:solidFill>
              </a:rPr>
              <a:t>deploy</a:t>
            </a:r>
            <a:endParaRPr lang="pt-PT" altLang="en-US" sz="1200">
              <a:solidFill>
                <a:schemeClr val="bg1"/>
              </a:solidFill>
            </a:endParaRPr>
          </a:p>
        </p:txBody>
      </p:sp>
      <p:sp>
        <p:nvSpPr>
          <p:cNvPr id="6" name="Text Box 5"/>
          <p:cNvSpPr txBox="1"/>
          <p:nvPr/>
        </p:nvSpPr>
        <p:spPr>
          <a:xfrm>
            <a:off x="9274810" y="1395095"/>
            <a:ext cx="806450" cy="275590"/>
          </a:xfrm>
          <a:prstGeom prst="rect">
            <a:avLst/>
          </a:prstGeom>
          <a:noFill/>
        </p:spPr>
        <p:txBody>
          <a:bodyPr wrap="none" rtlCol="0">
            <a:spAutoFit/>
          </a:bodyPr>
          <a:p>
            <a:r>
              <a:rPr lang="pt-PT" altLang="en-US" sz="1200">
                <a:solidFill>
                  <a:schemeClr val="bg1"/>
                </a:solidFill>
              </a:rPr>
              <a:t>provision</a:t>
            </a:r>
            <a:endParaRPr lang="pt-PT" altLang="en-US" sz="1200">
              <a:solidFill>
                <a:schemeClr val="bg1"/>
              </a:solidFill>
            </a:endParaRPr>
          </a:p>
        </p:txBody>
      </p:sp>
      <p:grpSp>
        <p:nvGrpSpPr>
          <p:cNvPr id="7" name="Group 6"/>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7" name="object 15"/>
          <p:cNvSpPr/>
          <p:nvPr/>
        </p:nvSpPr>
        <p:spPr>
          <a:xfrm>
            <a:off x="1165860" y="1783080"/>
            <a:ext cx="76200" cy="1911350"/>
          </a:xfrm>
          <a:custGeom>
            <a:avLst/>
            <a:gdLst/>
            <a:ahLst/>
            <a:cxnLst/>
            <a:rect l="l" t="t" r="r" b="b"/>
            <a:pathLst>
              <a:path w="76200" h="1911350">
                <a:moveTo>
                  <a:pt x="50800" y="63500"/>
                </a:moveTo>
                <a:lnTo>
                  <a:pt x="25400" y="63500"/>
                </a:lnTo>
                <a:lnTo>
                  <a:pt x="25400" y="1911007"/>
                </a:lnTo>
                <a:lnTo>
                  <a:pt x="50800" y="1911007"/>
                </a:lnTo>
                <a:lnTo>
                  <a:pt x="50800" y="63500"/>
                </a:lnTo>
                <a:close/>
              </a:path>
              <a:path w="76200" h="1911350">
                <a:moveTo>
                  <a:pt x="38100" y="0"/>
                </a:moveTo>
                <a:lnTo>
                  <a:pt x="0" y="76200"/>
                </a:lnTo>
                <a:lnTo>
                  <a:pt x="25400" y="76200"/>
                </a:lnTo>
                <a:lnTo>
                  <a:pt x="25400" y="63500"/>
                </a:lnTo>
                <a:lnTo>
                  <a:pt x="69850" y="63500"/>
                </a:lnTo>
                <a:lnTo>
                  <a:pt x="38100" y="0"/>
                </a:lnTo>
                <a:close/>
              </a:path>
              <a:path w="76200" h="1911350">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21" name="object 19"/>
          <p:cNvSpPr/>
          <p:nvPr/>
        </p:nvSpPr>
        <p:spPr>
          <a:xfrm>
            <a:off x="4162425" y="1774825"/>
            <a:ext cx="76200" cy="1905635"/>
          </a:xfrm>
          <a:custGeom>
            <a:avLst/>
            <a:gdLst/>
            <a:ahLst/>
            <a:cxnLst/>
            <a:rect l="l" t="t" r="r" b="b"/>
            <a:pathLst>
              <a:path w="76200" h="1905635">
                <a:moveTo>
                  <a:pt x="50800" y="63500"/>
                </a:moveTo>
                <a:lnTo>
                  <a:pt x="25400" y="63500"/>
                </a:lnTo>
                <a:lnTo>
                  <a:pt x="25400" y="1905127"/>
                </a:lnTo>
                <a:lnTo>
                  <a:pt x="50800" y="1905127"/>
                </a:lnTo>
                <a:lnTo>
                  <a:pt x="50800" y="63500"/>
                </a:lnTo>
                <a:close/>
              </a:path>
              <a:path w="76200" h="1905635">
                <a:moveTo>
                  <a:pt x="38100" y="0"/>
                </a:moveTo>
                <a:lnTo>
                  <a:pt x="0" y="76200"/>
                </a:lnTo>
                <a:lnTo>
                  <a:pt x="25400" y="76200"/>
                </a:lnTo>
                <a:lnTo>
                  <a:pt x="25400" y="63500"/>
                </a:lnTo>
                <a:lnTo>
                  <a:pt x="69850" y="63500"/>
                </a:lnTo>
                <a:lnTo>
                  <a:pt x="38100" y="0"/>
                </a:lnTo>
                <a:close/>
              </a:path>
              <a:path w="76200" h="1905635">
                <a:moveTo>
                  <a:pt x="69850" y="63500"/>
                </a:moveTo>
                <a:lnTo>
                  <a:pt x="50800" y="63500"/>
                </a:lnTo>
                <a:lnTo>
                  <a:pt x="50800" y="76200"/>
                </a:lnTo>
                <a:lnTo>
                  <a:pt x="76200" y="76200"/>
                </a:lnTo>
                <a:lnTo>
                  <a:pt x="69850" y="63500"/>
                </a:lnTo>
                <a:close/>
              </a:path>
            </a:pathLst>
          </a:custGeom>
          <a:solidFill>
            <a:schemeClr val="accent4"/>
          </a:solidFill>
        </p:spPr>
        <p:txBody>
          <a:bodyPr wrap="square" lIns="0" tIns="0" rIns="0" bIns="0" rtlCol="0"/>
          <a:lstStyle/>
          <a:p/>
        </p:txBody>
      </p:sp>
      <p:sp>
        <p:nvSpPr>
          <p:cNvPr id="22" name="object 20"/>
          <p:cNvSpPr/>
          <p:nvPr/>
        </p:nvSpPr>
        <p:spPr>
          <a:xfrm>
            <a:off x="7891145" y="1783080"/>
            <a:ext cx="3545840" cy="1055370"/>
          </a:xfrm>
          <a:custGeom>
            <a:avLst/>
            <a:gdLst/>
            <a:ahLst/>
            <a:cxnLst/>
            <a:rect l="l" t="t" r="r" b="b"/>
            <a:pathLst>
              <a:path w="1974850" h="3540125">
                <a:moveTo>
                  <a:pt x="0" y="0"/>
                </a:moveTo>
                <a:lnTo>
                  <a:pt x="1974541" y="0"/>
                </a:lnTo>
                <a:lnTo>
                  <a:pt x="1974541" y="3539592"/>
                </a:lnTo>
                <a:lnTo>
                  <a:pt x="0" y="3539592"/>
                </a:lnTo>
                <a:lnTo>
                  <a:pt x="0" y="0"/>
                </a:lnTo>
                <a:close/>
              </a:path>
            </a:pathLst>
          </a:custGeom>
          <a:ln w="25400">
            <a:solidFill>
              <a:srgbClr val="00A0C8"/>
            </a:solidFill>
          </a:ln>
        </p:spPr>
        <p:txBody>
          <a:bodyPr wrap="square" lIns="0" tIns="0" rIns="0" bIns="0" rtlCol="0"/>
          <a:lstStyle/>
          <a:p/>
        </p:txBody>
      </p:sp>
      <p:sp>
        <p:nvSpPr>
          <p:cNvPr id="42" name="object 40"/>
          <p:cNvSpPr/>
          <p:nvPr/>
        </p:nvSpPr>
        <p:spPr>
          <a:xfrm>
            <a:off x="5504815" y="2599055"/>
            <a:ext cx="1434465" cy="1541145"/>
          </a:xfrm>
          <a:custGeom>
            <a:avLst/>
            <a:gdLst/>
            <a:ahLst/>
            <a:cxnLst/>
            <a:rect l="l" t="t" r="r" b="b"/>
            <a:pathLst>
              <a:path w="1434465" h="1541145">
                <a:moveTo>
                  <a:pt x="1194981" y="0"/>
                </a:moveTo>
                <a:lnTo>
                  <a:pt x="239001" y="0"/>
                </a:lnTo>
                <a:lnTo>
                  <a:pt x="190835" y="4855"/>
                </a:lnTo>
                <a:lnTo>
                  <a:pt x="145973" y="18782"/>
                </a:lnTo>
                <a:lnTo>
                  <a:pt x="105375" y="40819"/>
                </a:lnTo>
                <a:lnTo>
                  <a:pt x="70003" y="70003"/>
                </a:lnTo>
                <a:lnTo>
                  <a:pt x="40819" y="105375"/>
                </a:lnTo>
                <a:lnTo>
                  <a:pt x="18782" y="145973"/>
                </a:lnTo>
                <a:lnTo>
                  <a:pt x="4855" y="190835"/>
                </a:lnTo>
                <a:lnTo>
                  <a:pt x="0" y="239001"/>
                </a:lnTo>
                <a:lnTo>
                  <a:pt x="0" y="1301635"/>
                </a:lnTo>
                <a:lnTo>
                  <a:pt x="4855" y="1349804"/>
                </a:lnTo>
                <a:lnTo>
                  <a:pt x="18782" y="1394668"/>
                </a:lnTo>
                <a:lnTo>
                  <a:pt x="40819" y="1435266"/>
                </a:lnTo>
                <a:lnTo>
                  <a:pt x="70003" y="1470637"/>
                </a:lnTo>
                <a:lnTo>
                  <a:pt x="105375" y="1499821"/>
                </a:lnTo>
                <a:lnTo>
                  <a:pt x="145973" y="1521856"/>
                </a:lnTo>
                <a:lnTo>
                  <a:pt x="190835" y="1535781"/>
                </a:lnTo>
                <a:lnTo>
                  <a:pt x="239001" y="1540637"/>
                </a:lnTo>
                <a:lnTo>
                  <a:pt x="1194981" y="1540637"/>
                </a:lnTo>
                <a:lnTo>
                  <a:pt x="1243146" y="1535781"/>
                </a:lnTo>
                <a:lnTo>
                  <a:pt x="1288008" y="1521856"/>
                </a:lnTo>
                <a:lnTo>
                  <a:pt x="1328606" y="1499821"/>
                </a:lnTo>
                <a:lnTo>
                  <a:pt x="1363978" y="1470637"/>
                </a:lnTo>
                <a:lnTo>
                  <a:pt x="1393163" y="1435266"/>
                </a:lnTo>
                <a:lnTo>
                  <a:pt x="1415199" y="1394668"/>
                </a:lnTo>
                <a:lnTo>
                  <a:pt x="1429126" y="1349804"/>
                </a:lnTo>
                <a:lnTo>
                  <a:pt x="1433982" y="1301635"/>
                </a:lnTo>
                <a:lnTo>
                  <a:pt x="1433982" y="239001"/>
                </a:lnTo>
                <a:lnTo>
                  <a:pt x="1429126" y="190835"/>
                </a:lnTo>
                <a:lnTo>
                  <a:pt x="1415199" y="145973"/>
                </a:lnTo>
                <a:lnTo>
                  <a:pt x="1393163" y="105375"/>
                </a:lnTo>
                <a:lnTo>
                  <a:pt x="1363978" y="70003"/>
                </a:lnTo>
                <a:lnTo>
                  <a:pt x="1328606" y="40819"/>
                </a:lnTo>
                <a:lnTo>
                  <a:pt x="1288008" y="18782"/>
                </a:lnTo>
                <a:lnTo>
                  <a:pt x="1243146" y="4855"/>
                </a:lnTo>
                <a:lnTo>
                  <a:pt x="1194981" y="0"/>
                </a:lnTo>
                <a:close/>
              </a:path>
            </a:pathLst>
          </a:custGeom>
          <a:solidFill>
            <a:srgbClr val="232F3E"/>
          </a:solidFill>
        </p:spPr>
        <p:txBody>
          <a:bodyPr wrap="square" lIns="0" tIns="0" rIns="0" bIns="0" rtlCol="0"/>
          <a:lstStyle/>
          <a:p/>
        </p:txBody>
      </p:sp>
      <p:sp>
        <p:nvSpPr>
          <p:cNvPr id="43" name="object 41"/>
          <p:cNvSpPr/>
          <p:nvPr/>
        </p:nvSpPr>
        <p:spPr>
          <a:xfrm>
            <a:off x="5504815" y="2599055"/>
            <a:ext cx="1434465" cy="1541145"/>
          </a:xfrm>
          <a:custGeom>
            <a:avLst/>
            <a:gdLst/>
            <a:ahLst/>
            <a:cxnLst/>
            <a:rect l="l" t="t" r="r" b="b"/>
            <a:pathLst>
              <a:path w="1434465" h="1541145">
                <a:moveTo>
                  <a:pt x="0" y="239000"/>
                </a:moveTo>
                <a:lnTo>
                  <a:pt x="4855" y="190833"/>
                </a:lnTo>
                <a:lnTo>
                  <a:pt x="18781" y="145970"/>
                </a:lnTo>
                <a:lnTo>
                  <a:pt x="40817" y="105372"/>
                </a:lnTo>
                <a:lnTo>
                  <a:pt x="70001" y="70001"/>
                </a:lnTo>
                <a:lnTo>
                  <a:pt x="105372" y="40817"/>
                </a:lnTo>
                <a:lnTo>
                  <a:pt x="145970" y="18781"/>
                </a:lnTo>
                <a:lnTo>
                  <a:pt x="190833" y="4855"/>
                </a:lnTo>
                <a:lnTo>
                  <a:pt x="239000" y="0"/>
                </a:lnTo>
                <a:lnTo>
                  <a:pt x="1194970" y="0"/>
                </a:lnTo>
                <a:lnTo>
                  <a:pt x="1243138" y="4855"/>
                </a:lnTo>
                <a:lnTo>
                  <a:pt x="1288001" y="18781"/>
                </a:lnTo>
                <a:lnTo>
                  <a:pt x="1328599" y="40817"/>
                </a:lnTo>
                <a:lnTo>
                  <a:pt x="1363970" y="70001"/>
                </a:lnTo>
                <a:lnTo>
                  <a:pt x="1393154" y="105372"/>
                </a:lnTo>
                <a:lnTo>
                  <a:pt x="1415189" y="145970"/>
                </a:lnTo>
                <a:lnTo>
                  <a:pt x="1429115" y="190833"/>
                </a:lnTo>
                <a:lnTo>
                  <a:pt x="1433970" y="239000"/>
                </a:lnTo>
                <a:lnTo>
                  <a:pt x="1433970" y="1301640"/>
                </a:lnTo>
                <a:lnTo>
                  <a:pt x="1429115" y="1349808"/>
                </a:lnTo>
                <a:lnTo>
                  <a:pt x="1415189" y="1394672"/>
                </a:lnTo>
                <a:lnTo>
                  <a:pt x="1393154" y="1435269"/>
                </a:lnTo>
                <a:lnTo>
                  <a:pt x="1363970" y="1470640"/>
                </a:lnTo>
                <a:lnTo>
                  <a:pt x="1328599" y="1499824"/>
                </a:lnTo>
                <a:lnTo>
                  <a:pt x="1288001" y="1521859"/>
                </a:lnTo>
                <a:lnTo>
                  <a:pt x="1243138" y="1535785"/>
                </a:lnTo>
                <a:lnTo>
                  <a:pt x="1194970" y="1540640"/>
                </a:lnTo>
                <a:lnTo>
                  <a:pt x="239000" y="1540640"/>
                </a:lnTo>
                <a:lnTo>
                  <a:pt x="190833" y="1535785"/>
                </a:lnTo>
                <a:lnTo>
                  <a:pt x="145970" y="1521859"/>
                </a:lnTo>
                <a:lnTo>
                  <a:pt x="105372" y="1499824"/>
                </a:lnTo>
                <a:lnTo>
                  <a:pt x="70001" y="1470640"/>
                </a:lnTo>
                <a:lnTo>
                  <a:pt x="40817" y="1435269"/>
                </a:lnTo>
                <a:lnTo>
                  <a:pt x="18781" y="1394672"/>
                </a:lnTo>
                <a:lnTo>
                  <a:pt x="4855" y="1349808"/>
                </a:lnTo>
                <a:lnTo>
                  <a:pt x="0" y="1301640"/>
                </a:lnTo>
                <a:lnTo>
                  <a:pt x="0" y="239000"/>
                </a:lnTo>
                <a:close/>
              </a:path>
            </a:pathLst>
          </a:custGeom>
          <a:ln w="25400">
            <a:solidFill>
              <a:srgbClr val="69AE35"/>
            </a:solidFill>
          </a:ln>
        </p:spPr>
        <p:txBody>
          <a:bodyPr wrap="square" lIns="0" tIns="0" rIns="0" bIns="0" rtlCol="0"/>
          <a:lstStyle/>
          <a:p/>
        </p:txBody>
      </p:sp>
      <p:sp>
        <p:nvSpPr>
          <p:cNvPr id="46" name="object 44"/>
          <p:cNvSpPr/>
          <p:nvPr/>
        </p:nvSpPr>
        <p:spPr>
          <a:xfrm>
            <a:off x="5845810" y="2693670"/>
            <a:ext cx="751840" cy="751840"/>
          </a:xfrm>
          <a:prstGeom prst="rect">
            <a:avLst/>
          </a:prstGeom>
          <a:blipFill>
            <a:blip r:embed="rId1" cstate="print"/>
            <a:stretch>
              <a:fillRect/>
            </a:stretch>
          </a:blipFill>
        </p:spPr>
        <p:txBody>
          <a:bodyPr wrap="square" lIns="0" tIns="0" rIns="0" bIns="0" rtlCol="0"/>
          <a:lstStyle/>
          <a:p/>
        </p:txBody>
      </p:sp>
      <p:sp>
        <p:nvSpPr>
          <p:cNvPr id="47" name="object 45"/>
          <p:cNvSpPr/>
          <p:nvPr/>
        </p:nvSpPr>
        <p:spPr>
          <a:xfrm>
            <a:off x="8146415" y="1930400"/>
            <a:ext cx="713105" cy="716280"/>
          </a:xfrm>
          <a:prstGeom prst="rect">
            <a:avLst/>
          </a:prstGeom>
          <a:blipFill>
            <a:blip r:embed="rId2" cstate="print"/>
            <a:stretch>
              <a:fillRect/>
            </a:stretch>
          </a:blipFill>
        </p:spPr>
        <p:txBody>
          <a:bodyPr wrap="square" lIns="0" tIns="0" rIns="0" bIns="0" rtlCol="0"/>
          <a:lstStyle/>
          <a:p/>
        </p:txBody>
      </p:sp>
      <p:sp>
        <p:nvSpPr>
          <p:cNvPr id="49" name="object 47"/>
          <p:cNvSpPr/>
          <p:nvPr/>
        </p:nvSpPr>
        <p:spPr>
          <a:xfrm>
            <a:off x="2410586" y="2191385"/>
            <a:ext cx="713232" cy="713232"/>
          </a:xfrm>
          <a:prstGeom prst="rect">
            <a:avLst/>
          </a:prstGeom>
          <a:blipFill>
            <a:blip r:embed="rId3" cstate="print"/>
            <a:stretch>
              <a:fillRect/>
            </a:stretch>
          </a:blipFill>
        </p:spPr>
        <p:txBody>
          <a:bodyPr wrap="square" lIns="0" tIns="0" rIns="0" bIns="0" rtlCol="0"/>
          <a:lstStyle/>
          <a:p/>
        </p:txBody>
      </p:sp>
      <p:sp>
        <p:nvSpPr>
          <p:cNvPr id="50" name="object 48"/>
          <p:cNvSpPr txBox="1"/>
          <p:nvPr/>
        </p:nvSpPr>
        <p:spPr>
          <a:xfrm>
            <a:off x="2142477" y="2951098"/>
            <a:ext cx="124841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cdk</a:t>
            </a:r>
            <a:r>
              <a:rPr sz="1600" spc="-90" dirty="0">
                <a:solidFill>
                  <a:srgbClr val="FF9A8F"/>
                </a:solidFill>
                <a:latin typeface="Courier New"/>
                <a:cs typeface="Courier New"/>
              </a:rPr>
              <a:t> </a:t>
            </a:r>
            <a:r>
              <a:rPr sz="1600" dirty="0">
                <a:solidFill>
                  <a:srgbClr val="FF9A8F"/>
                </a:solidFill>
                <a:latin typeface="Courier New"/>
                <a:cs typeface="Courier New"/>
              </a:rPr>
              <a:t>deploy</a:t>
            </a:r>
            <a:endParaRPr sz="1600">
              <a:latin typeface="Courier New"/>
              <a:cs typeface="Courier New"/>
            </a:endParaRPr>
          </a:p>
        </p:txBody>
      </p:sp>
      <p:sp>
        <p:nvSpPr>
          <p:cNvPr id="52" name="object 49"/>
          <p:cNvSpPr txBox="1"/>
          <p:nvPr/>
        </p:nvSpPr>
        <p:spPr>
          <a:xfrm>
            <a:off x="5418010" y="4978399"/>
            <a:ext cx="10033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9A8F"/>
                </a:solidFill>
                <a:latin typeface="Courier New"/>
                <a:cs typeface="Courier New"/>
              </a:rPr>
              <a:t>git</a:t>
            </a:r>
            <a:r>
              <a:rPr sz="1600" spc="-90" dirty="0">
                <a:solidFill>
                  <a:srgbClr val="FF9A8F"/>
                </a:solidFill>
                <a:latin typeface="Courier New"/>
                <a:cs typeface="Courier New"/>
              </a:rPr>
              <a:t> </a:t>
            </a:r>
            <a:r>
              <a:rPr sz="1600" dirty="0">
                <a:solidFill>
                  <a:srgbClr val="FF9A8F"/>
                </a:solidFill>
                <a:latin typeface="Courier New"/>
                <a:cs typeface="Courier New"/>
              </a:rPr>
              <a:t>push</a:t>
            </a:r>
            <a:endParaRPr sz="1600">
              <a:latin typeface="Courier New"/>
              <a:cs typeface="Courier New"/>
            </a:endParaRPr>
          </a:p>
        </p:txBody>
      </p:sp>
      <p:cxnSp>
        <p:nvCxnSpPr>
          <p:cNvPr id="61" name="Elbow Connector 60"/>
          <p:cNvCxnSpPr/>
          <p:nvPr/>
        </p:nvCxnSpPr>
        <p:spPr>
          <a:xfrm flipV="1">
            <a:off x="4944745" y="4108450"/>
            <a:ext cx="1277620" cy="1245870"/>
          </a:xfrm>
          <a:prstGeom prst="bentConnector3">
            <a:avLst>
              <a:gd name="adj1" fmla="val 99254"/>
            </a:avLst>
          </a:prstGeom>
          <a:ln w="317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46" idx="0"/>
          </p:cNvCxnSpPr>
          <p:nvPr/>
        </p:nvCxnSpPr>
        <p:spPr>
          <a:xfrm rot="16200000">
            <a:off x="6786245" y="1589405"/>
            <a:ext cx="539750" cy="1669415"/>
          </a:xfrm>
          <a:prstGeom prst="bentConnector2">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29" idx="0"/>
          </p:cNvCxnSpPr>
          <p:nvPr/>
        </p:nvCxnSpPr>
        <p:spPr>
          <a:xfrm rot="5400000">
            <a:off x="6892925" y="3272790"/>
            <a:ext cx="2077085" cy="1207770"/>
          </a:xfrm>
          <a:prstGeom prst="bentConnector3">
            <a:avLst>
              <a:gd name="adj1" fmla="val 5000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5400000">
            <a:off x="10264140" y="3876675"/>
            <a:ext cx="2014855" cy="37465"/>
          </a:xfrm>
          <a:prstGeom prst="bentConnector3">
            <a:avLst>
              <a:gd name="adj1" fmla="val -1040"/>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rot="5400000" flipV="1">
            <a:off x="8511540" y="3787140"/>
            <a:ext cx="1989455" cy="139700"/>
          </a:xfrm>
          <a:prstGeom prst="bentConnector3">
            <a:avLst>
              <a:gd name="adj1" fmla="val -1037"/>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487680" y="1437005"/>
            <a:ext cx="1922780" cy="368300"/>
          </a:xfrm>
          <a:prstGeom prst="rect">
            <a:avLst/>
          </a:prstGeom>
          <a:noFill/>
          <a:ln w="28575" cmpd="sng">
            <a:solidFill>
              <a:schemeClr val="accent4"/>
            </a:solidFill>
            <a:prstDash val="solid"/>
          </a:ln>
        </p:spPr>
        <p:txBody>
          <a:bodyPr wrap="none" rtlCol="0">
            <a:spAutoFit/>
          </a:bodyPr>
          <a:p>
            <a:r>
              <a:rPr lang="pt-PT" altLang="en-US">
                <a:solidFill>
                  <a:schemeClr val="bg1"/>
                </a:solidFill>
              </a:rPr>
              <a:t>Fubuki’s Account</a:t>
            </a:r>
            <a:endParaRPr lang="pt-PT" altLang="en-US">
              <a:solidFill>
                <a:schemeClr val="bg1"/>
              </a:solidFill>
            </a:endParaRPr>
          </a:p>
        </p:txBody>
      </p:sp>
      <p:sp>
        <p:nvSpPr>
          <p:cNvPr id="4" name="Text Box 3"/>
          <p:cNvSpPr txBox="1"/>
          <p:nvPr/>
        </p:nvSpPr>
        <p:spPr>
          <a:xfrm>
            <a:off x="3321685" y="1406525"/>
            <a:ext cx="2096135" cy="368300"/>
          </a:xfrm>
          <a:prstGeom prst="rect">
            <a:avLst/>
          </a:prstGeom>
          <a:noFill/>
          <a:ln w="28575" cmpd="sng">
            <a:solidFill>
              <a:schemeClr val="accent4"/>
            </a:solidFill>
            <a:prstDash val="solid"/>
          </a:ln>
        </p:spPr>
        <p:txBody>
          <a:bodyPr wrap="none" rtlCol="0">
            <a:spAutoFit/>
          </a:bodyPr>
          <a:p>
            <a:r>
              <a:rPr lang="pt-PT" altLang="en-US">
                <a:solidFill>
                  <a:schemeClr val="bg1"/>
                </a:solidFill>
              </a:rPr>
              <a:t>Saitama’s Account</a:t>
            </a:r>
            <a:endParaRPr lang="pt-PT" altLang="en-US">
              <a:solidFill>
                <a:schemeClr val="bg1"/>
              </a:solidFill>
            </a:endParaRPr>
          </a:p>
        </p:txBody>
      </p:sp>
      <p:sp>
        <p:nvSpPr>
          <p:cNvPr id="5" name="Text Box 4"/>
          <p:cNvSpPr txBox="1"/>
          <p:nvPr/>
        </p:nvSpPr>
        <p:spPr>
          <a:xfrm>
            <a:off x="775970" y="5681980"/>
            <a:ext cx="855980" cy="368300"/>
          </a:xfrm>
          <a:prstGeom prst="rect">
            <a:avLst/>
          </a:prstGeom>
          <a:noFill/>
        </p:spPr>
        <p:txBody>
          <a:bodyPr wrap="none" rtlCol="0">
            <a:spAutoFit/>
          </a:bodyPr>
          <a:p>
            <a:r>
              <a:rPr lang="pt-PT" altLang="en-US">
                <a:solidFill>
                  <a:schemeClr val="bg1"/>
                </a:solidFill>
              </a:rPr>
              <a:t>Fubuki</a:t>
            </a:r>
            <a:endParaRPr lang="pt-PT" altLang="en-US">
              <a:solidFill>
                <a:schemeClr val="bg1"/>
              </a:solidFill>
            </a:endParaRPr>
          </a:p>
        </p:txBody>
      </p:sp>
      <p:sp>
        <p:nvSpPr>
          <p:cNvPr id="7" name="Text Box 6"/>
          <p:cNvSpPr txBox="1"/>
          <p:nvPr/>
        </p:nvSpPr>
        <p:spPr>
          <a:xfrm>
            <a:off x="3646170" y="5681980"/>
            <a:ext cx="1029335" cy="368300"/>
          </a:xfrm>
          <a:prstGeom prst="rect">
            <a:avLst/>
          </a:prstGeom>
          <a:noFill/>
        </p:spPr>
        <p:txBody>
          <a:bodyPr wrap="none" rtlCol="0">
            <a:spAutoFit/>
          </a:bodyPr>
          <a:p>
            <a:r>
              <a:rPr lang="pt-PT" altLang="en-US">
                <a:solidFill>
                  <a:schemeClr val="bg1"/>
                </a:solidFill>
              </a:rPr>
              <a:t>Saitama</a:t>
            </a:r>
            <a:endParaRPr lang="pt-PT" altLang="en-US">
              <a:solidFill>
                <a:schemeClr val="bg1"/>
              </a:solidFill>
            </a:endParaRPr>
          </a:p>
        </p:txBody>
      </p:sp>
      <p:sp>
        <p:nvSpPr>
          <p:cNvPr id="9" name="Text Box 8"/>
          <p:cNvSpPr txBox="1"/>
          <p:nvPr/>
        </p:nvSpPr>
        <p:spPr>
          <a:xfrm>
            <a:off x="8297545" y="1306830"/>
            <a:ext cx="2733040" cy="368300"/>
          </a:xfrm>
          <a:prstGeom prst="rect">
            <a:avLst/>
          </a:prstGeom>
          <a:noFill/>
        </p:spPr>
        <p:txBody>
          <a:bodyPr wrap="none" rtlCol="0">
            <a:spAutoFit/>
          </a:bodyPr>
          <a:p>
            <a:r>
              <a:rPr lang="pt-PT" altLang="en-US">
                <a:solidFill>
                  <a:schemeClr val="bg1"/>
                </a:solidFill>
              </a:rPr>
              <a:t>Shared Services Account</a:t>
            </a:r>
            <a:endParaRPr lang="pt-PT" altLang="en-US">
              <a:solidFill>
                <a:schemeClr val="bg1"/>
              </a:solidFill>
            </a:endParaRPr>
          </a:p>
        </p:txBody>
      </p:sp>
      <p:sp>
        <p:nvSpPr>
          <p:cNvPr id="10" name="Text Box 9"/>
          <p:cNvSpPr txBox="1"/>
          <p:nvPr/>
        </p:nvSpPr>
        <p:spPr>
          <a:xfrm>
            <a:off x="9638665" y="2126615"/>
            <a:ext cx="986790" cy="368300"/>
          </a:xfrm>
          <a:prstGeom prst="rect">
            <a:avLst/>
          </a:prstGeom>
          <a:noFill/>
        </p:spPr>
        <p:txBody>
          <a:bodyPr wrap="none" rtlCol="0">
            <a:spAutoFit/>
          </a:bodyPr>
          <a:p>
            <a:r>
              <a:rPr lang="pt-PT" altLang="en-US">
                <a:solidFill>
                  <a:schemeClr val="bg1"/>
                </a:solidFill>
              </a:rPr>
              <a:t>Pipeline</a:t>
            </a:r>
            <a:endParaRPr lang="pt-PT" altLang="en-US">
              <a:solidFill>
                <a:schemeClr val="bg1"/>
              </a:solidFill>
            </a:endParaRPr>
          </a:p>
        </p:txBody>
      </p:sp>
      <p:sp>
        <p:nvSpPr>
          <p:cNvPr id="11" name="Text Box 10"/>
          <p:cNvSpPr txBox="1"/>
          <p:nvPr/>
        </p:nvSpPr>
        <p:spPr>
          <a:xfrm>
            <a:off x="6564630" y="496379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Dev</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2" name="Text Box 11"/>
          <p:cNvSpPr txBox="1"/>
          <p:nvPr/>
        </p:nvSpPr>
        <p:spPr>
          <a:xfrm>
            <a:off x="8573770" y="498919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Homol</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3" name="Text Box 12"/>
          <p:cNvSpPr txBox="1"/>
          <p:nvPr/>
        </p:nvSpPr>
        <p:spPr>
          <a:xfrm>
            <a:off x="10443210" y="4963795"/>
            <a:ext cx="1550670" cy="1753235"/>
          </a:xfrm>
          <a:prstGeom prst="rect">
            <a:avLst/>
          </a:prstGeom>
          <a:noFill/>
          <a:ln w="28575" cmpd="sng">
            <a:solidFill>
              <a:schemeClr val="accent2"/>
            </a:solidFill>
            <a:prstDash val="solid"/>
          </a:ln>
        </p:spPr>
        <p:txBody>
          <a:bodyPr wrap="square" rtlCol="0">
            <a:spAutoFit/>
          </a:bodyPr>
          <a:p>
            <a:endParaRPr lang="pt-PT" altLang="en-US">
              <a:solidFill>
                <a:schemeClr val="bg1"/>
              </a:solidFill>
            </a:endParaRPr>
          </a:p>
          <a:p>
            <a:endParaRPr lang="pt-PT" altLang="en-US">
              <a:solidFill>
                <a:schemeClr val="bg1"/>
              </a:solidFill>
            </a:endParaRPr>
          </a:p>
          <a:p>
            <a:pPr algn="ctr"/>
            <a:r>
              <a:rPr lang="pt-PT" altLang="en-US">
                <a:solidFill>
                  <a:schemeClr val="bg1"/>
                </a:solidFill>
              </a:rPr>
              <a:t>Prod</a:t>
            </a:r>
            <a:endParaRPr lang="pt-PT" altLang="en-US">
              <a:solidFill>
                <a:schemeClr val="bg1"/>
              </a:solidFill>
            </a:endParaRPr>
          </a:p>
          <a:p>
            <a:pPr algn="ctr"/>
            <a:r>
              <a:rPr lang="pt-PT" altLang="en-US">
                <a:solidFill>
                  <a:schemeClr val="bg1"/>
                </a:solidFill>
              </a:rPr>
              <a:t>Account</a:t>
            </a:r>
            <a:endParaRPr lang="pt-PT" altLang="en-US">
              <a:solidFill>
                <a:schemeClr val="bg1"/>
              </a:solidFill>
            </a:endParaRPr>
          </a:p>
          <a:p>
            <a:endParaRPr lang="pt-PT" altLang="en-US">
              <a:solidFill>
                <a:schemeClr val="bg1"/>
              </a:solidFill>
            </a:endParaRPr>
          </a:p>
          <a:p>
            <a:endParaRPr lang="pt-PT" altLang="en-US">
              <a:solidFill>
                <a:schemeClr val="bg1"/>
              </a:solidFill>
            </a:endParaRPr>
          </a:p>
        </p:txBody>
      </p:sp>
      <p:sp>
        <p:nvSpPr>
          <p:cNvPr id="14" name="Text Box 13"/>
          <p:cNvSpPr txBox="1"/>
          <p:nvPr/>
        </p:nvSpPr>
        <p:spPr>
          <a:xfrm>
            <a:off x="5866130" y="3526790"/>
            <a:ext cx="678180" cy="460375"/>
          </a:xfrm>
          <a:prstGeom prst="rect">
            <a:avLst/>
          </a:prstGeom>
          <a:noFill/>
        </p:spPr>
        <p:txBody>
          <a:bodyPr wrap="none" rtlCol="0">
            <a:spAutoFit/>
          </a:bodyPr>
          <a:p>
            <a:r>
              <a:rPr lang="pt-PT" altLang="en-US" sz="1200">
                <a:solidFill>
                  <a:schemeClr val="bg1"/>
                </a:solidFill>
              </a:rPr>
              <a:t>Source</a:t>
            </a:r>
            <a:endParaRPr lang="pt-PT" altLang="en-US" sz="1200">
              <a:solidFill>
                <a:schemeClr val="bg1"/>
              </a:solidFill>
            </a:endParaRPr>
          </a:p>
          <a:p>
            <a:r>
              <a:rPr lang="pt-PT" altLang="en-US" sz="1200">
                <a:solidFill>
                  <a:schemeClr val="bg1"/>
                </a:solidFill>
              </a:rPr>
              <a:t>Control</a:t>
            </a:r>
            <a:endParaRPr lang="pt-PT" altLang="en-US" sz="1200">
              <a:solidFill>
                <a:schemeClr val="bg1"/>
              </a:solidFill>
            </a:endParaRPr>
          </a:p>
        </p:txBody>
      </p:sp>
      <p:sp>
        <p:nvSpPr>
          <p:cNvPr id="15" name="Text Box 14"/>
          <p:cNvSpPr txBox="1"/>
          <p:nvPr/>
        </p:nvSpPr>
        <p:spPr>
          <a:xfrm>
            <a:off x="318135" y="675640"/>
            <a:ext cx="6392545" cy="398780"/>
          </a:xfrm>
          <a:prstGeom prst="rect">
            <a:avLst/>
          </a:prstGeom>
          <a:noFill/>
        </p:spPr>
        <p:txBody>
          <a:bodyPr wrap="none" rtlCol="0">
            <a:spAutoFit/>
          </a:bodyPr>
          <a:p>
            <a:pPr algn="l"/>
            <a:r>
              <a:rPr lang="en-US" sz="2000" b="1">
                <a:solidFill>
                  <a:schemeClr val="bg1"/>
                </a:solidFill>
              </a:rPr>
              <a:t>Best Practice – Deploy to multiple accounts</a:t>
            </a:r>
            <a:endParaRPr lang="en-US" sz="2000" b="1">
              <a:solidFill>
                <a:schemeClr val="bg1"/>
              </a:solidFill>
            </a:endParaRPr>
          </a:p>
        </p:txBody>
      </p:sp>
      <p:pic>
        <p:nvPicPr>
          <p:cNvPr id="2" name="Picture 1"/>
          <p:cNvPicPr>
            <a:picLocks noChangeAspect="1"/>
          </p:cNvPicPr>
          <p:nvPr/>
        </p:nvPicPr>
        <p:blipFill>
          <a:blip r:embed="rId4"/>
          <a:stretch>
            <a:fillRect/>
          </a:stretch>
        </p:blipFill>
        <p:spPr>
          <a:xfrm>
            <a:off x="3016250" y="3780790"/>
            <a:ext cx="2393950" cy="1873250"/>
          </a:xfrm>
          <a:prstGeom prst="rect">
            <a:avLst/>
          </a:prstGeom>
        </p:spPr>
      </p:pic>
      <p:pic>
        <p:nvPicPr>
          <p:cNvPr id="6" name="Picture 5"/>
          <p:cNvPicPr>
            <a:picLocks noChangeAspect="1"/>
          </p:cNvPicPr>
          <p:nvPr/>
        </p:nvPicPr>
        <p:blipFill>
          <a:blip r:embed="rId5"/>
          <a:stretch>
            <a:fillRect/>
          </a:stretch>
        </p:blipFill>
        <p:spPr>
          <a:xfrm>
            <a:off x="317500" y="3728085"/>
            <a:ext cx="1905000" cy="1905000"/>
          </a:xfrm>
          <a:prstGeom prst="rect">
            <a:avLst/>
          </a:prstGeom>
        </p:spPr>
      </p:pic>
      <p:grpSp>
        <p:nvGrpSpPr>
          <p:cNvPr id="8" name="Group 7"/>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grpSp>
        <p:nvGrpSpPr>
          <p:cNvPr id="7" name="object 7"/>
          <p:cNvGrpSpPr/>
          <p:nvPr/>
        </p:nvGrpSpPr>
        <p:grpSpPr>
          <a:xfrm>
            <a:off x="1843618" y="3385335"/>
            <a:ext cx="564621" cy="790046"/>
            <a:chOff x="2212342" y="3468042"/>
            <a:chExt cx="677545" cy="948055"/>
          </a:xfrm>
        </p:grpSpPr>
        <p:sp>
          <p:nvSpPr>
            <p:cNvPr id="8" name="object 8"/>
            <p:cNvSpPr/>
            <p:nvPr/>
          </p:nvSpPr>
          <p:spPr>
            <a:xfrm>
              <a:off x="2402194" y="3477567"/>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9" name="object 9"/>
            <p:cNvSpPr/>
            <p:nvPr/>
          </p:nvSpPr>
          <p:spPr>
            <a:xfrm>
              <a:off x="2221867" y="3966802"/>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10" name="object 10"/>
          <p:cNvGrpSpPr/>
          <p:nvPr/>
        </p:nvGrpSpPr>
        <p:grpSpPr>
          <a:xfrm>
            <a:off x="2333563" y="3798582"/>
            <a:ext cx="2819399" cy="2359554"/>
            <a:chOff x="2800275" y="3963938"/>
            <a:chExt cx="3383279" cy="2831465"/>
          </a:xfrm>
        </p:grpSpPr>
        <p:sp>
          <p:nvSpPr>
            <p:cNvPr id="11" name="object 11"/>
            <p:cNvSpPr/>
            <p:nvPr/>
          </p:nvSpPr>
          <p:spPr>
            <a:xfrm>
              <a:off x="2856663" y="4667963"/>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2" name="object 12"/>
            <p:cNvSpPr/>
            <p:nvPr/>
          </p:nvSpPr>
          <p:spPr>
            <a:xfrm>
              <a:off x="3051608" y="4057537"/>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3" name="object 13"/>
            <p:cNvSpPr/>
            <p:nvPr/>
          </p:nvSpPr>
          <p:spPr>
            <a:xfrm>
              <a:off x="2959000" y="3973463"/>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4" name="object 14"/>
            <p:cNvSpPr/>
            <p:nvPr/>
          </p:nvSpPr>
          <p:spPr>
            <a:xfrm>
              <a:off x="3270164" y="4189244"/>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5" name="object 15"/>
            <p:cNvSpPr/>
            <p:nvPr/>
          </p:nvSpPr>
          <p:spPr>
            <a:xfrm>
              <a:off x="2809800" y="6701487"/>
              <a:ext cx="1172210" cy="84455"/>
            </a:xfrm>
            <a:custGeom>
              <a:avLst/>
              <a:gdLst/>
              <a:ahLst/>
              <a:cxnLst/>
              <a:rect l="l" t="t" r="r" b="b"/>
              <a:pathLst>
                <a:path w="1172210" h="84454">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16" name="object 16"/>
            <p:cNvSpPr/>
            <p:nvPr/>
          </p:nvSpPr>
          <p:spPr>
            <a:xfrm>
              <a:off x="3004745" y="6091061"/>
              <a:ext cx="802005" cy="540385"/>
            </a:xfrm>
            <a:custGeom>
              <a:avLst/>
              <a:gdLst/>
              <a:ahLst/>
              <a:cxnLst/>
              <a:rect l="l" t="t" r="r" b="b"/>
              <a:pathLst>
                <a:path w="802004" h="540384">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17" name="object 17"/>
            <p:cNvSpPr/>
            <p:nvPr/>
          </p:nvSpPr>
          <p:spPr>
            <a:xfrm>
              <a:off x="2912137" y="6006987"/>
              <a:ext cx="971550" cy="687705"/>
            </a:xfrm>
            <a:custGeom>
              <a:avLst/>
              <a:gdLst/>
              <a:ahLst/>
              <a:cxnLst/>
              <a:rect l="l" t="t" r="r" b="b"/>
              <a:pathLst>
                <a:path w="971550" h="687704">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18" name="object 18"/>
            <p:cNvSpPr/>
            <p:nvPr/>
          </p:nvSpPr>
          <p:spPr>
            <a:xfrm>
              <a:off x="3223301" y="6222768"/>
              <a:ext cx="389255" cy="294640"/>
            </a:xfrm>
            <a:custGeom>
              <a:avLst/>
              <a:gdLst/>
              <a:ahLst/>
              <a:cxnLst/>
              <a:rect l="l" t="t" r="r" b="b"/>
              <a:pathLst>
                <a:path w="389254" h="294640">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19" name="object 19"/>
            <p:cNvSpPr/>
            <p:nvPr/>
          </p:nvSpPr>
          <p:spPr>
            <a:xfrm>
              <a:off x="3987901" y="4674018"/>
              <a:ext cx="2195830" cy="1683385"/>
            </a:xfrm>
            <a:custGeom>
              <a:avLst/>
              <a:gdLst/>
              <a:ahLst/>
              <a:cxnLst/>
              <a:rect l="l" t="t" r="r" b="b"/>
              <a:pathLst>
                <a:path w="2195829" h="1683385">
                  <a:moveTo>
                    <a:pt x="2160425" y="26795"/>
                  </a:moveTo>
                  <a:lnTo>
                    <a:pt x="2138544" y="29543"/>
                  </a:lnTo>
                  <a:lnTo>
                    <a:pt x="0" y="1665300"/>
                  </a:lnTo>
                  <a:lnTo>
                    <a:pt x="13500" y="1682953"/>
                  </a:lnTo>
                  <a:lnTo>
                    <a:pt x="2152045" y="47196"/>
                  </a:lnTo>
                  <a:lnTo>
                    <a:pt x="2160425" y="26795"/>
                  </a:lnTo>
                  <a:close/>
                </a:path>
                <a:path w="2195829" h="1683385">
                  <a:moveTo>
                    <a:pt x="2193571" y="4571"/>
                  </a:moveTo>
                  <a:lnTo>
                    <a:pt x="2171192" y="4571"/>
                  </a:lnTo>
                  <a:lnTo>
                    <a:pt x="2184692" y="22225"/>
                  </a:lnTo>
                  <a:lnTo>
                    <a:pt x="2152045" y="47196"/>
                  </a:lnTo>
                  <a:lnTo>
                    <a:pt x="2131809" y="96456"/>
                  </a:lnTo>
                  <a:lnTo>
                    <a:pt x="2134514" y="102946"/>
                  </a:lnTo>
                  <a:lnTo>
                    <a:pt x="2145868" y="107607"/>
                  </a:lnTo>
                  <a:lnTo>
                    <a:pt x="2152357" y="104901"/>
                  </a:lnTo>
                  <a:lnTo>
                    <a:pt x="2193571" y="4571"/>
                  </a:lnTo>
                  <a:close/>
                </a:path>
                <a:path w="2195829" h="1683385">
                  <a:moveTo>
                    <a:pt x="2174717" y="9182"/>
                  </a:moveTo>
                  <a:lnTo>
                    <a:pt x="2167661" y="9182"/>
                  </a:lnTo>
                  <a:lnTo>
                    <a:pt x="2179320" y="24422"/>
                  </a:lnTo>
                  <a:lnTo>
                    <a:pt x="2160425" y="26795"/>
                  </a:lnTo>
                  <a:lnTo>
                    <a:pt x="2152045" y="47196"/>
                  </a:lnTo>
                  <a:lnTo>
                    <a:pt x="2184692" y="22225"/>
                  </a:lnTo>
                  <a:lnTo>
                    <a:pt x="2174717" y="9182"/>
                  </a:lnTo>
                  <a:close/>
                </a:path>
                <a:path w="2195829" h="1683385">
                  <a:moveTo>
                    <a:pt x="2195449" y="0"/>
                  </a:moveTo>
                  <a:lnTo>
                    <a:pt x="2082927" y="14122"/>
                  </a:lnTo>
                  <a:lnTo>
                    <a:pt x="2078609" y="19685"/>
                  </a:lnTo>
                  <a:lnTo>
                    <a:pt x="2080145" y="31864"/>
                  </a:lnTo>
                  <a:lnTo>
                    <a:pt x="2085695" y="36182"/>
                  </a:lnTo>
                  <a:lnTo>
                    <a:pt x="2138544" y="29543"/>
                  </a:lnTo>
                  <a:lnTo>
                    <a:pt x="2171192" y="4571"/>
                  </a:lnTo>
                  <a:lnTo>
                    <a:pt x="2193571" y="4571"/>
                  </a:lnTo>
                  <a:lnTo>
                    <a:pt x="2195449" y="0"/>
                  </a:lnTo>
                  <a:close/>
                </a:path>
                <a:path w="2195829" h="1683385">
                  <a:moveTo>
                    <a:pt x="2171192" y="4571"/>
                  </a:moveTo>
                  <a:lnTo>
                    <a:pt x="2138544" y="29543"/>
                  </a:lnTo>
                  <a:lnTo>
                    <a:pt x="2160425" y="26795"/>
                  </a:lnTo>
                  <a:lnTo>
                    <a:pt x="2167661" y="9182"/>
                  </a:lnTo>
                  <a:lnTo>
                    <a:pt x="2174717" y="9182"/>
                  </a:lnTo>
                  <a:lnTo>
                    <a:pt x="2171192" y="4571"/>
                  </a:lnTo>
                  <a:close/>
                </a:path>
                <a:path w="2195829" h="1683385">
                  <a:moveTo>
                    <a:pt x="2167661" y="9182"/>
                  </a:moveTo>
                  <a:lnTo>
                    <a:pt x="2160425" y="26795"/>
                  </a:lnTo>
                  <a:lnTo>
                    <a:pt x="2179320" y="24422"/>
                  </a:lnTo>
                  <a:lnTo>
                    <a:pt x="2167661" y="9182"/>
                  </a:lnTo>
                  <a:close/>
                </a:path>
              </a:pathLst>
            </a:custGeom>
            <a:solidFill>
              <a:srgbClr val="FF9900"/>
            </a:solidFill>
          </p:spPr>
          <p:txBody>
            <a:bodyPr wrap="square" lIns="0" tIns="0" rIns="0" bIns="0" rtlCol="0"/>
            <a:lstStyle/>
            <a:p>
              <a:endParaRPr sz="1500"/>
            </a:p>
          </p:txBody>
        </p:sp>
      </p:grpSp>
      <p:sp>
        <p:nvSpPr>
          <p:cNvPr id="20" name="object 20"/>
          <p:cNvSpPr/>
          <p:nvPr/>
        </p:nvSpPr>
        <p:spPr>
          <a:xfrm>
            <a:off x="8666480" y="3319780"/>
            <a:ext cx="1404620" cy="1404620"/>
          </a:xfrm>
          <a:prstGeom prst="rect">
            <a:avLst/>
          </a:prstGeom>
          <a:blipFill>
            <a:blip r:embed="rId1" cstate="print"/>
            <a:stretch>
              <a:fillRect/>
            </a:stretch>
          </a:blipFill>
        </p:spPr>
        <p:txBody>
          <a:bodyPr wrap="square" lIns="0" tIns="0" rIns="0" bIns="0" rtlCol="0"/>
          <a:lstStyle/>
          <a:p>
            <a:endParaRPr sz="1500"/>
          </a:p>
        </p:txBody>
      </p:sp>
      <p:sp>
        <p:nvSpPr>
          <p:cNvPr id="21" name="object 21"/>
          <p:cNvSpPr/>
          <p:nvPr/>
        </p:nvSpPr>
        <p:spPr>
          <a:xfrm>
            <a:off x="5316220" y="3279140"/>
            <a:ext cx="1404619" cy="1404620"/>
          </a:xfrm>
          <a:prstGeom prst="rect">
            <a:avLst/>
          </a:prstGeom>
          <a:blipFill>
            <a:blip r:embed="rId2" cstate="print"/>
            <a:stretch>
              <a:fillRect/>
            </a:stretch>
          </a:blipFill>
        </p:spPr>
        <p:txBody>
          <a:bodyPr wrap="square" lIns="0" tIns="0" rIns="0" bIns="0" rtlCol="0"/>
          <a:lstStyle/>
          <a:p>
            <a:endParaRPr sz="1500"/>
          </a:p>
        </p:txBody>
      </p:sp>
      <p:sp>
        <p:nvSpPr>
          <p:cNvPr id="22" name="object 22"/>
          <p:cNvSpPr/>
          <p:nvPr/>
        </p:nvSpPr>
        <p:spPr>
          <a:xfrm>
            <a:off x="3490373" y="39333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sp>
        <p:nvSpPr>
          <p:cNvPr id="23" name="object 23"/>
          <p:cNvSpPr/>
          <p:nvPr/>
        </p:nvSpPr>
        <p:spPr>
          <a:xfrm>
            <a:off x="6836611" y="3933391"/>
            <a:ext cx="1724025" cy="95250"/>
          </a:xfrm>
          <a:custGeom>
            <a:avLst/>
            <a:gdLst/>
            <a:ahLst/>
            <a:cxnLst/>
            <a:rect l="l" t="t" r="r" b="b"/>
            <a:pathLst>
              <a:path w="2068829" h="114300">
                <a:moveTo>
                  <a:pt x="2024456" y="57137"/>
                </a:moveTo>
                <a:lnTo>
                  <a:pt x="1959406" y="95084"/>
                </a:lnTo>
                <a:lnTo>
                  <a:pt x="1957616" y="101892"/>
                </a:lnTo>
                <a:lnTo>
                  <a:pt x="1963801" y="112483"/>
                </a:lnTo>
                <a:lnTo>
                  <a:pt x="1970608" y="114274"/>
                </a:lnTo>
                <a:lnTo>
                  <a:pt x="2049512" y="68249"/>
                </a:lnTo>
                <a:lnTo>
                  <a:pt x="2046503" y="68249"/>
                </a:lnTo>
                <a:lnTo>
                  <a:pt x="2046503" y="66738"/>
                </a:lnTo>
                <a:lnTo>
                  <a:pt x="2040915" y="66738"/>
                </a:lnTo>
                <a:lnTo>
                  <a:pt x="2024456" y="57137"/>
                </a:lnTo>
                <a:close/>
              </a:path>
              <a:path w="2068829" h="114300">
                <a:moveTo>
                  <a:pt x="2005407" y="46024"/>
                </a:moveTo>
                <a:lnTo>
                  <a:pt x="0" y="46024"/>
                </a:lnTo>
                <a:lnTo>
                  <a:pt x="0" y="68249"/>
                </a:lnTo>
                <a:lnTo>
                  <a:pt x="2005407" y="68249"/>
                </a:lnTo>
                <a:lnTo>
                  <a:pt x="2024456" y="57137"/>
                </a:lnTo>
                <a:lnTo>
                  <a:pt x="2005407" y="46024"/>
                </a:lnTo>
                <a:close/>
              </a:path>
              <a:path w="2068829" h="114300">
                <a:moveTo>
                  <a:pt x="2049513" y="46024"/>
                </a:moveTo>
                <a:lnTo>
                  <a:pt x="2046503" y="46024"/>
                </a:lnTo>
                <a:lnTo>
                  <a:pt x="2046503" y="68249"/>
                </a:lnTo>
                <a:lnTo>
                  <a:pt x="2049512" y="68249"/>
                </a:lnTo>
                <a:lnTo>
                  <a:pt x="2068563" y="57137"/>
                </a:lnTo>
                <a:lnTo>
                  <a:pt x="2049513" y="46024"/>
                </a:lnTo>
                <a:close/>
              </a:path>
              <a:path w="2068829" h="114300">
                <a:moveTo>
                  <a:pt x="2040915" y="47536"/>
                </a:moveTo>
                <a:lnTo>
                  <a:pt x="2024456" y="57137"/>
                </a:lnTo>
                <a:lnTo>
                  <a:pt x="2040915" y="66738"/>
                </a:lnTo>
                <a:lnTo>
                  <a:pt x="2040915" y="47536"/>
                </a:lnTo>
                <a:close/>
              </a:path>
              <a:path w="2068829" h="114300">
                <a:moveTo>
                  <a:pt x="2046503" y="47536"/>
                </a:moveTo>
                <a:lnTo>
                  <a:pt x="2040915" y="47536"/>
                </a:lnTo>
                <a:lnTo>
                  <a:pt x="2040915" y="66738"/>
                </a:lnTo>
                <a:lnTo>
                  <a:pt x="2046503" y="66738"/>
                </a:lnTo>
                <a:lnTo>
                  <a:pt x="2046503" y="47536"/>
                </a:lnTo>
                <a:close/>
              </a:path>
              <a:path w="2068829" h="114300">
                <a:moveTo>
                  <a:pt x="1970608" y="0"/>
                </a:moveTo>
                <a:lnTo>
                  <a:pt x="1963801" y="1790"/>
                </a:lnTo>
                <a:lnTo>
                  <a:pt x="1957616" y="12395"/>
                </a:lnTo>
                <a:lnTo>
                  <a:pt x="1959406" y="19189"/>
                </a:lnTo>
                <a:lnTo>
                  <a:pt x="2024456" y="57137"/>
                </a:lnTo>
                <a:lnTo>
                  <a:pt x="2040915" y="47536"/>
                </a:lnTo>
                <a:lnTo>
                  <a:pt x="2046503" y="47536"/>
                </a:lnTo>
                <a:lnTo>
                  <a:pt x="2046503" y="46024"/>
                </a:lnTo>
                <a:lnTo>
                  <a:pt x="2049513" y="46024"/>
                </a:lnTo>
                <a:lnTo>
                  <a:pt x="1970608" y="0"/>
                </a:lnTo>
                <a:close/>
              </a:path>
            </a:pathLst>
          </a:custGeom>
          <a:solidFill>
            <a:srgbClr val="FF9900"/>
          </a:solidFill>
        </p:spPr>
        <p:txBody>
          <a:bodyPr wrap="square" lIns="0" tIns="0" rIns="0" bIns="0" rtlCol="0"/>
          <a:lstStyle/>
          <a:p>
            <a:endParaRPr sz="1500"/>
          </a:p>
        </p:txBody>
      </p:sp>
      <p:grpSp>
        <p:nvGrpSpPr>
          <p:cNvPr id="24" name="object 24"/>
          <p:cNvGrpSpPr/>
          <p:nvPr/>
        </p:nvGrpSpPr>
        <p:grpSpPr>
          <a:xfrm>
            <a:off x="1881728" y="1709030"/>
            <a:ext cx="564621" cy="790046"/>
            <a:chOff x="2258074" y="1456476"/>
            <a:chExt cx="677545" cy="948055"/>
          </a:xfrm>
        </p:grpSpPr>
        <p:sp>
          <p:nvSpPr>
            <p:cNvPr id="25" name="object 25"/>
            <p:cNvSpPr/>
            <p:nvPr/>
          </p:nvSpPr>
          <p:spPr>
            <a:xfrm>
              <a:off x="2447927" y="1466001"/>
              <a:ext cx="478155" cy="478155"/>
            </a:xfrm>
            <a:custGeom>
              <a:avLst/>
              <a:gdLst/>
              <a:ahLst/>
              <a:cxnLst/>
              <a:rect l="l" t="t" r="r" b="b"/>
              <a:pathLst>
                <a:path w="478155" h="478155">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26" name="object 26"/>
            <p:cNvSpPr/>
            <p:nvPr/>
          </p:nvSpPr>
          <p:spPr>
            <a:xfrm>
              <a:off x="2267599" y="1955236"/>
              <a:ext cx="650875" cy="439420"/>
            </a:xfrm>
            <a:custGeom>
              <a:avLst/>
              <a:gdLst/>
              <a:ahLst/>
              <a:cxnLst/>
              <a:rect l="l" t="t" r="r" b="b"/>
              <a:pathLst>
                <a:path w="650875" h="439419">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grpSp>
        <p:nvGrpSpPr>
          <p:cNvPr id="27" name="object 27"/>
          <p:cNvGrpSpPr/>
          <p:nvPr/>
        </p:nvGrpSpPr>
        <p:grpSpPr>
          <a:xfrm>
            <a:off x="2410726" y="2122278"/>
            <a:ext cx="2754313" cy="1469496"/>
            <a:chOff x="2892871" y="1952373"/>
            <a:chExt cx="3305175" cy="1763395"/>
          </a:xfrm>
        </p:grpSpPr>
        <p:sp>
          <p:nvSpPr>
            <p:cNvPr id="28" name="object 28"/>
            <p:cNvSpPr/>
            <p:nvPr/>
          </p:nvSpPr>
          <p:spPr>
            <a:xfrm>
              <a:off x="2902396" y="2656397"/>
              <a:ext cx="1172210" cy="84455"/>
            </a:xfrm>
            <a:custGeom>
              <a:avLst/>
              <a:gdLst/>
              <a:ahLst/>
              <a:cxnLst/>
              <a:rect l="l" t="t" r="r" b="b"/>
              <a:pathLst>
                <a:path w="1172210" h="84455">
                  <a:moveTo>
                    <a:pt x="0" y="1219"/>
                  </a:moveTo>
                  <a:lnTo>
                    <a:pt x="0" y="59700"/>
                  </a:lnTo>
                  <a:lnTo>
                    <a:pt x="3653" y="62138"/>
                  </a:lnTo>
                  <a:lnTo>
                    <a:pt x="18217" y="71733"/>
                  </a:lnTo>
                  <a:lnTo>
                    <a:pt x="34266" y="78586"/>
                  </a:lnTo>
                  <a:lnTo>
                    <a:pt x="51458" y="82698"/>
                  </a:lnTo>
                  <a:lnTo>
                    <a:pt x="69448" y="84069"/>
                  </a:lnTo>
                  <a:lnTo>
                    <a:pt x="1111193" y="84069"/>
                  </a:lnTo>
                  <a:lnTo>
                    <a:pt x="1152999" y="73274"/>
                  </a:lnTo>
                  <a:lnTo>
                    <a:pt x="1172113" y="58481"/>
                  </a:lnTo>
                  <a:lnTo>
                    <a:pt x="1172113" y="0"/>
                  </a:lnTo>
                  <a:lnTo>
                    <a:pt x="0" y="1219"/>
                  </a:lnTo>
                  <a:close/>
                </a:path>
              </a:pathLst>
            </a:custGeom>
            <a:ln w="19050">
              <a:solidFill>
                <a:srgbClr val="FFFFFF"/>
              </a:solidFill>
            </a:ln>
          </p:spPr>
          <p:txBody>
            <a:bodyPr wrap="square" lIns="0" tIns="0" rIns="0" bIns="0" rtlCol="0"/>
            <a:lstStyle/>
            <a:p>
              <a:endParaRPr sz="1500"/>
            </a:p>
          </p:txBody>
        </p:sp>
        <p:sp>
          <p:nvSpPr>
            <p:cNvPr id="29" name="object 29"/>
            <p:cNvSpPr/>
            <p:nvPr/>
          </p:nvSpPr>
          <p:spPr>
            <a:xfrm>
              <a:off x="3097341" y="2045972"/>
              <a:ext cx="802005" cy="540385"/>
            </a:xfrm>
            <a:custGeom>
              <a:avLst/>
              <a:gdLst/>
              <a:ahLst/>
              <a:cxnLst/>
              <a:rect l="l" t="t" r="r" b="b"/>
              <a:pathLst>
                <a:path w="802004" h="540385">
                  <a:moveTo>
                    <a:pt x="801712" y="517828"/>
                  </a:moveTo>
                  <a:lnTo>
                    <a:pt x="799998" y="526394"/>
                  </a:lnTo>
                  <a:lnTo>
                    <a:pt x="795316" y="533362"/>
                  </a:lnTo>
                  <a:lnTo>
                    <a:pt x="788348" y="538045"/>
                  </a:lnTo>
                  <a:lnTo>
                    <a:pt x="779781" y="539758"/>
                  </a:lnTo>
                  <a:lnTo>
                    <a:pt x="21930" y="539758"/>
                  </a:lnTo>
                  <a:lnTo>
                    <a:pt x="13362" y="538045"/>
                  </a:lnTo>
                  <a:lnTo>
                    <a:pt x="6395" y="533362"/>
                  </a:lnTo>
                  <a:lnTo>
                    <a:pt x="1712" y="526394"/>
                  </a:lnTo>
                  <a:lnTo>
                    <a:pt x="0" y="517828"/>
                  </a:lnTo>
                  <a:lnTo>
                    <a:pt x="0" y="21930"/>
                  </a:lnTo>
                  <a:lnTo>
                    <a:pt x="1712" y="13363"/>
                  </a:lnTo>
                  <a:lnTo>
                    <a:pt x="6395" y="6395"/>
                  </a:lnTo>
                  <a:lnTo>
                    <a:pt x="13362" y="1712"/>
                  </a:lnTo>
                  <a:lnTo>
                    <a:pt x="21930" y="0"/>
                  </a:lnTo>
                  <a:lnTo>
                    <a:pt x="776128" y="0"/>
                  </a:lnTo>
                  <a:lnTo>
                    <a:pt x="801712" y="517828"/>
                  </a:lnTo>
                  <a:close/>
                </a:path>
              </a:pathLst>
            </a:custGeom>
            <a:ln w="19050">
              <a:solidFill>
                <a:srgbClr val="FFFFFF"/>
              </a:solidFill>
            </a:ln>
          </p:spPr>
          <p:txBody>
            <a:bodyPr wrap="square" lIns="0" tIns="0" rIns="0" bIns="0" rtlCol="0"/>
            <a:lstStyle/>
            <a:p>
              <a:endParaRPr sz="1500"/>
            </a:p>
          </p:txBody>
        </p:sp>
        <p:sp>
          <p:nvSpPr>
            <p:cNvPr id="30" name="object 30"/>
            <p:cNvSpPr/>
            <p:nvPr/>
          </p:nvSpPr>
          <p:spPr>
            <a:xfrm>
              <a:off x="3004745" y="1961898"/>
              <a:ext cx="971550" cy="687705"/>
            </a:xfrm>
            <a:custGeom>
              <a:avLst/>
              <a:gdLst/>
              <a:ahLst/>
              <a:cxnLst/>
              <a:rect l="l" t="t" r="r" b="b"/>
              <a:pathLst>
                <a:path w="971550" h="687705">
                  <a:moveTo>
                    <a:pt x="0" y="687182"/>
                  </a:moveTo>
                  <a:lnTo>
                    <a:pt x="0" y="23149"/>
                  </a:lnTo>
                  <a:lnTo>
                    <a:pt x="1903" y="13877"/>
                  </a:lnTo>
                  <a:lnTo>
                    <a:pt x="7004" y="6547"/>
                  </a:lnTo>
                  <a:lnTo>
                    <a:pt x="14391" y="1732"/>
                  </a:lnTo>
                  <a:lnTo>
                    <a:pt x="23149" y="0"/>
                  </a:lnTo>
                  <a:lnTo>
                    <a:pt x="947923" y="0"/>
                  </a:lnTo>
                  <a:lnTo>
                    <a:pt x="957193" y="1903"/>
                  </a:lnTo>
                  <a:lnTo>
                    <a:pt x="964523" y="7004"/>
                  </a:lnTo>
                  <a:lnTo>
                    <a:pt x="969340" y="14391"/>
                  </a:lnTo>
                  <a:lnTo>
                    <a:pt x="971073" y="23149"/>
                  </a:lnTo>
                  <a:lnTo>
                    <a:pt x="971073" y="687182"/>
                  </a:lnTo>
                </a:path>
              </a:pathLst>
            </a:custGeom>
            <a:ln w="19050">
              <a:solidFill>
                <a:srgbClr val="FFFFFF"/>
              </a:solidFill>
            </a:ln>
          </p:spPr>
          <p:txBody>
            <a:bodyPr wrap="square" lIns="0" tIns="0" rIns="0" bIns="0" rtlCol="0"/>
            <a:lstStyle/>
            <a:p>
              <a:endParaRPr sz="1500"/>
            </a:p>
          </p:txBody>
        </p:sp>
        <p:sp>
          <p:nvSpPr>
            <p:cNvPr id="31" name="object 31"/>
            <p:cNvSpPr/>
            <p:nvPr/>
          </p:nvSpPr>
          <p:spPr>
            <a:xfrm>
              <a:off x="3315909" y="2177679"/>
              <a:ext cx="389255" cy="294640"/>
            </a:xfrm>
            <a:custGeom>
              <a:avLst/>
              <a:gdLst/>
              <a:ahLst/>
              <a:cxnLst/>
              <a:rect l="l" t="t" r="r" b="b"/>
              <a:pathLst>
                <a:path w="389254" h="294639">
                  <a:moveTo>
                    <a:pt x="376089" y="74670"/>
                  </a:moveTo>
                  <a:lnTo>
                    <a:pt x="257542" y="194132"/>
                  </a:lnTo>
                  <a:lnTo>
                    <a:pt x="196666" y="255477"/>
                  </a:lnTo>
                  <a:lnTo>
                    <a:pt x="174238" y="278077"/>
                  </a:lnTo>
                  <a:lnTo>
                    <a:pt x="171034" y="281306"/>
                  </a:lnTo>
                  <a:lnTo>
                    <a:pt x="164801" y="286531"/>
                  </a:lnTo>
                  <a:lnTo>
                    <a:pt x="157519" y="290699"/>
                  </a:lnTo>
                  <a:lnTo>
                    <a:pt x="149538" y="293458"/>
                  </a:lnTo>
                  <a:lnTo>
                    <a:pt x="141208" y="294456"/>
                  </a:lnTo>
                  <a:lnTo>
                    <a:pt x="132878" y="293458"/>
                  </a:lnTo>
                  <a:lnTo>
                    <a:pt x="54263" y="224834"/>
                  </a:lnTo>
                  <a:lnTo>
                    <a:pt x="24932" y="195834"/>
                  </a:lnTo>
                  <a:lnTo>
                    <a:pt x="14126" y="185150"/>
                  </a:lnTo>
                  <a:lnTo>
                    <a:pt x="12582" y="183624"/>
                  </a:lnTo>
                  <a:lnTo>
                    <a:pt x="3145" y="169183"/>
                  </a:lnTo>
                  <a:lnTo>
                    <a:pt x="0" y="152628"/>
                  </a:lnTo>
                  <a:lnTo>
                    <a:pt x="3145" y="136074"/>
                  </a:lnTo>
                  <a:lnTo>
                    <a:pt x="12582" y="121633"/>
                  </a:lnTo>
                  <a:lnTo>
                    <a:pt x="26913" y="112123"/>
                  </a:lnTo>
                  <a:lnTo>
                    <a:pt x="43341" y="108953"/>
                  </a:lnTo>
                  <a:lnTo>
                    <a:pt x="59768" y="112123"/>
                  </a:lnTo>
                  <a:lnTo>
                    <a:pt x="74099" y="121633"/>
                  </a:lnTo>
                  <a:lnTo>
                    <a:pt x="112897" y="160730"/>
                  </a:lnTo>
                  <a:lnTo>
                    <a:pt x="132820" y="180807"/>
                  </a:lnTo>
                  <a:lnTo>
                    <a:pt x="140160" y="188203"/>
                  </a:lnTo>
                  <a:lnTo>
                    <a:pt x="141208" y="189260"/>
                  </a:lnTo>
                  <a:lnTo>
                    <a:pt x="242512" y="87174"/>
                  </a:lnTo>
                  <a:lnTo>
                    <a:pt x="294533" y="34752"/>
                  </a:lnTo>
                  <a:lnTo>
                    <a:pt x="313698" y="15439"/>
                  </a:lnTo>
                  <a:lnTo>
                    <a:pt x="316436" y="12679"/>
                  </a:lnTo>
                  <a:lnTo>
                    <a:pt x="330476" y="3169"/>
                  </a:lnTo>
                  <a:lnTo>
                    <a:pt x="346263" y="0"/>
                  </a:lnTo>
                  <a:lnTo>
                    <a:pt x="362050" y="3169"/>
                  </a:lnTo>
                  <a:lnTo>
                    <a:pt x="376089" y="12679"/>
                  </a:lnTo>
                  <a:lnTo>
                    <a:pt x="385526" y="27121"/>
                  </a:lnTo>
                  <a:lnTo>
                    <a:pt x="388672" y="43675"/>
                  </a:lnTo>
                  <a:lnTo>
                    <a:pt x="385526" y="60229"/>
                  </a:lnTo>
                  <a:lnTo>
                    <a:pt x="376089" y="74670"/>
                  </a:lnTo>
                  <a:close/>
                </a:path>
              </a:pathLst>
            </a:custGeom>
            <a:ln w="19050">
              <a:solidFill>
                <a:srgbClr val="FFFFFF"/>
              </a:solidFill>
            </a:ln>
          </p:spPr>
          <p:txBody>
            <a:bodyPr wrap="square" lIns="0" tIns="0" rIns="0" bIns="0" rtlCol="0"/>
            <a:lstStyle/>
            <a:p>
              <a:endParaRPr sz="1500"/>
            </a:p>
          </p:txBody>
        </p:sp>
        <p:sp>
          <p:nvSpPr>
            <p:cNvPr id="32" name="object 32"/>
            <p:cNvSpPr/>
            <p:nvPr/>
          </p:nvSpPr>
          <p:spPr>
            <a:xfrm>
              <a:off x="4108335" y="2293848"/>
              <a:ext cx="2089785" cy="1421765"/>
            </a:xfrm>
            <a:custGeom>
              <a:avLst/>
              <a:gdLst/>
              <a:ahLst/>
              <a:cxnLst/>
              <a:rect l="l" t="t" r="r" b="b"/>
              <a:pathLst>
                <a:path w="2089785" h="1421764">
                  <a:moveTo>
                    <a:pt x="1977999" y="1391513"/>
                  </a:moveTo>
                  <a:lnTo>
                    <a:pt x="1972703" y="1396136"/>
                  </a:lnTo>
                  <a:lnTo>
                    <a:pt x="1971865" y="1408379"/>
                  </a:lnTo>
                  <a:lnTo>
                    <a:pt x="1976501" y="1413687"/>
                  </a:lnTo>
                  <a:lnTo>
                    <a:pt x="2089645" y="1421345"/>
                  </a:lnTo>
                  <a:lnTo>
                    <a:pt x="2088122" y="1418170"/>
                  </a:lnTo>
                  <a:lnTo>
                    <a:pt x="2065159" y="1418170"/>
                  </a:lnTo>
                  <a:lnTo>
                    <a:pt x="2031128" y="1395104"/>
                  </a:lnTo>
                  <a:lnTo>
                    <a:pt x="1977999" y="1391513"/>
                  </a:lnTo>
                  <a:close/>
                </a:path>
                <a:path w="2089785" h="1421764">
                  <a:moveTo>
                    <a:pt x="2031128" y="1395104"/>
                  </a:moveTo>
                  <a:lnTo>
                    <a:pt x="2065159" y="1418170"/>
                  </a:lnTo>
                  <a:lnTo>
                    <a:pt x="2068134" y="1413776"/>
                  </a:lnTo>
                  <a:lnTo>
                    <a:pt x="2061362" y="1413776"/>
                  </a:lnTo>
                  <a:lnTo>
                    <a:pt x="2053123" y="1396591"/>
                  </a:lnTo>
                  <a:lnTo>
                    <a:pt x="2031128" y="1395104"/>
                  </a:lnTo>
                  <a:close/>
                </a:path>
                <a:path w="2089785" h="1421764">
                  <a:moveTo>
                    <a:pt x="2033981" y="1316748"/>
                  </a:moveTo>
                  <a:lnTo>
                    <a:pt x="2022906" y="1322057"/>
                  </a:lnTo>
                  <a:lnTo>
                    <a:pt x="2020570" y="1328686"/>
                  </a:lnTo>
                  <a:lnTo>
                    <a:pt x="2043589" y="1376703"/>
                  </a:lnTo>
                  <a:lnTo>
                    <a:pt x="2077618" y="1399768"/>
                  </a:lnTo>
                  <a:lnTo>
                    <a:pt x="2065159" y="1418170"/>
                  </a:lnTo>
                  <a:lnTo>
                    <a:pt x="2088122" y="1418170"/>
                  </a:lnTo>
                  <a:lnTo>
                    <a:pt x="2040623" y="1319085"/>
                  </a:lnTo>
                  <a:lnTo>
                    <a:pt x="2033981" y="1316748"/>
                  </a:lnTo>
                  <a:close/>
                </a:path>
                <a:path w="2089785" h="1421764">
                  <a:moveTo>
                    <a:pt x="2053123" y="1396591"/>
                  </a:moveTo>
                  <a:lnTo>
                    <a:pt x="2061362" y="1413776"/>
                  </a:lnTo>
                  <a:lnTo>
                    <a:pt x="2072132" y="1397876"/>
                  </a:lnTo>
                  <a:lnTo>
                    <a:pt x="2053123" y="1396591"/>
                  </a:lnTo>
                  <a:close/>
                </a:path>
                <a:path w="2089785" h="1421764">
                  <a:moveTo>
                    <a:pt x="2043589" y="1376703"/>
                  </a:moveTo>
                  <a:lnTo>
                    <a:pt x="2053123" y="1396591"/>
                  </a:lnTo>
                  <a:lnTo>
                    <a:pt x="2072132" y="1397876"/>
                  </a:lnTo>
                  <a:lnTo>
                    <a:pt x="2061362" y="1413776"/>
                  </a:lnTo>
                  <a:lnTo>
                    <a:pt x="2068134" y="1413776"/>
                  </a:lnTo>
                  <a:lnTo>
                    <a:pt x="2077618" y="1399768"/>
                  </a:lnTo>
                  <a:lnTo>
                    <a:pt x="2043589" y="1376703"/>
                  </a:lnTo>
                  <a:close/>
                </a:path>
                <a:path w="2089785" h="1421764">
                  <a:moveTo>
                    <a:pt x="12471" y="0"/>
                  </a:moveTo>
                  <a:lnTo>
                    <a:pt x="0" y="18402"/>
                  </a:lnTo>
                  <a:lnTo>
                    <a:pt x="2031128" y="1395104"/>
                  </a:lnTo>
                  <a:lnTo>
                    <a:pt x="2053123" y="1396591"/>
                  </a:lnTo>
                  <a:lnTo>
                    <a:pt x="2043589" y="1376703"/>
                  </a:lnTo>
                  <a:lnTo>
                    <a:pt x="12471" y="0"/>
                  </a:lnTo>
                  <a:close/>
                </a:path>
              </a:pathLst>
            </a:custGeom>
            <a:solidFill>
              <a:srgbClr val="FF9900"/>
            </a:solidFill>
          </p:spPr>
          <p:txBody>
            <a:bodyPr wrap="square" lIns="0" tIns="0" rIns="0" bIns="0" rtlCol="0"/>
            <a:lstStyle/>
            <a:p>
              <a:endParaRPr sz="1500"/>
            </a:p>
          </p:txBody>
        </p:sp>
      </p:grpSp>
      <p:grpSp>
        <p:nvGrpSpPr>
          <p:cNvPr id="33" name="object 33"/>
          <p:cNvGrpSpPr/>
          <p:nvPr/>
        </p:nvGrpSpPr>
        <p:grpSpPr>
          <a:xfrm>
            <a:off x="1804566" y="5079948"/>
            <a:ext cx="564621" cy="790046"/>
            <a:chOff x="2165479" y="5501578"/>
            <a:chExt cx="677545" cy="948055"/>
          </a:xfrm>
        </p:grpSpPr>
        <p:sp>
          <p:nvSpPr>
            <p:cNvPr id="34" name="object 34"/>
            <p:cNvSpPr/>
            <p:nvPr/>
          </p:nvSpPr>
          <p:spPr>
            <a:xfrm>
              <a:off x="2355331" y="5511103"/>
              <a:ext cx="478155" cy="478155"/>
            </a:xfrm>
            <a:custGeom>
              <a:avLst/>
              <a:gdLst/>
              <a:ahLst/>
              <a:cxnLst/>
              <a:rect l="l" t="t" r="r" b="b"/>
              <a:pathLst>
                <a:path w="478155" h="478154">
                  <a:moveTo>
                    <a:pt x="0" y="238807"/>
                  </a:moveTo>
                  <a:lnTo>
                    <a:pt x="4864" y="190766"/>
                  </a:lnTo>
                  <a:lnTo>
                    <a:pt x="18809" y="145980"/>
                  </a:lnTo>
                  <a:lnTo>
                    <a:pt x="40864" y="105420"/>
                  </a:lnTo>
                  <a:lnTo>
                    <a:pt x="70058" y="70058"/>
                  </a:lnTo>
                  <a:lnTo>
                    <a:pt x="105420" y="40864"/>
                  </a:lnTo>
                  <a:lnTo>
                    <a:pt x="145980" y="18809"/>
                  </a:lnTo>
                  <a:lnTo>
                    <a:pt x="190766" y="4864"/>
                  </a:lnTo>
                  <a:lnTo>
                    <a:pt x="238807" y="0"/>
                  </a:lnTo>
                  <a:lnTo>
                    <a:pt x="286849" y="4864"/>
                  </a:lnTo>
                  <a:lnTo>
                    <a:pt x="331636" y="18809"/>
                  </a:lnTo>
                  <a:lnTo>
                    <a:pt x="372196" y="40864"/>
                  </a:lnTo>
                  <a:lnTo>
                    <a:pt x="407559" y="70058"/>
                  </a:lnTo>
                  <a:lnTo>
                    <a:pt x="436754" y="105420"/>
                  </a:lnTo>
                  <a:lnTo>
                    <a:pt x="458810" y="145980"/>
                  </a:lnTo>
                  <a:lnTo>
                    <a:pt x="472755" y="190766"/>
                  </a:lnTo>
                  <a:lnTo>
                    <a:pt x="477619" y="238807"/>
                  </a:lnTo>
                  <a:lnTo>
                    <a:pt x="472755" y="286849"/>
                  </a:lnTo>
                  <a:lnTo>
                    <a:pt x="458810" y="331636"/>
                  </a:lnTo>
                  <a:lnTo>
                    <a:pt x="436754" y="372196"/>
                  </a:lnTo>
                  <a:lnTo>
                    <a:pt x="407559" y="407559"/>
                  </a:lnTo>
                  <a:lnTo>
                    <a:pt x="372196" y="436754"/>
                  </a:lnTo>
                  <a:lnTo>
                    <a:pt x="331636" y="458810"/>
                  </a:lnTo>
                  <a:lnTo>
                    <a:pt x="286849" y="472755"/>
                  </a:lnTo>
                  <a:lnTo>
                    <a:pt x="238807" y="477619"/>
                  </a:lnTo>
                  <a:lnTo>
                    <a:pt x="190766" y="472755"/>
                  </a:lnTo>
                  <a:lnTo>
                    <a:pt x="145980" y="458810"/>
                  </a:lnTo>
                  <a:lnTo>
                    <a:pt x="105420" y="436754"/>
                  </a:lnTo>
                  <a:lnTo>
                    <a:pt x="70058" y="407559"/>
                  </a:lnTo>
                  <a:lnTo>
                    <a:pt x="40864" y="372196"/>
                  </a:lnTo>
                  <a:lnTo>
                    <a:pt x="18809" y="331636"/>
                  </a:lnTo>
                  <a:lnTo>
                    <a:pt x="4864" y="286849"/>
                  </a:lnTo>
                  <a:lnTo>
                    <a:pt x="0" y="238807"/>
                  </a:lnTo>
                </a:path>
              </a:pathLst>
            </a:custGeom>
            <a:ln w="19050">
              <a:solidFill>
                <a:srgbClr val="527FFF"/>
              </a:solidFill>
            </a:ln>
          </p:spPr>
          <p:txBody>
            <a:bodyPr wrap="square" lIns="0" tIns="0" rIns="0" bIns="0" rtlCol="0"/>
            <a:lstStyle/>
            <a:p>
              <a:endParaRPr sz="1500"/>
            </a:p>
          </p:txBody>
        </p:sp>
        <p:sp>
          <p:nvSpPr>
            <p:cNvPr id="35" name="object 35"/>
            <p:cNvSpPr/>
            <p:nvPr/>
          </p:nvSpPr>
          <p:spPr>
            <a:xfrm>
              <a:off x="2175004" y="6000326"/>
              <a:ext cx="650875" cy="439420"/>
            </a:xfrm>
            <a:custGeom>
              <a:avLst/>
              <a:gdLst/>
              <a:ahLst/>
              <a:cxnLst/>
              <a:rect l="l" t="t" r="r" b="b"/>
              <a:pathLst>
                <a:path w="650875" h="439420">
                  <a:moveTo>
                    <a:pt x="644539" y="436762"/>
                  </a:moveTo>
                  <a:lnTo>
                    <a:pt x="0" y="439200"/>
                  </a:lnTo>
                  <a:lnTo>
                    <a:pt x="78129" y="184456"/>
                  </a:lnTo>
                  <a:lnTo>
                    <a:pt x="223882" y="55247"/>
                  </a:lnTo>
                  <a:lnTo>
                    <a:pt x="364609" y="8966"/>
                  </a:lnTo>
                  <a:lnTo>
                    <a:pt x="427662" y="3007"/>
                  </a:lnTo>
                  <a:lnTo>
                    <a:pt x="494886" y="0"/>
                  </a:lnTo>
                  <a:lnTo>
                    <a:pt x="540520" y="6358"/>
                  </a:lnTo>
                  <a:lnTo>
                    <a:pt x="585468" y="28709"/>
                  </a:lnTo>
                  <a:lnTo>
                    <a:pt x="650634" y="73676"/>
                  </a:lnTo>
                </a:path>
              </a:pathLst>
            </a:custGeom>
            <a:ln w="19050">
              <a:solidFill>
                <a:srgbClr val="527FFF"/>
              </a:solidFill>
            </a:ln>
          </p:spPr>
          <p:txBody>
            <a:bodyPr wrap="square" lIns="0" tIns="0" rIns="0" bIns="0" rtlCol="0"/>
            <a:lstStyle/>
            <a:p>
              <a:endParaRPr sz="1500"/>
            </a:p>
          </p:txBody>
        </p:sp>
      </p:grpSp>
      <p:sp>
        <p:nvSpPr>
          <p:cNvPr id="36" name="object 36"/>
          <p:cNvSpPr txBox="1">
            <a:spLocks noGrp="1"/>
          </p:cNvSpPr>
          <p:nvPr>
            <p:ph type="title"/>
          </p:nvPr>
        </p:nvSpPr>
        <p:spPr>
          <a:xfrm>
            <a:off x="444500" y="815023"/>
            <a:ext cx="8074660" cy="317500"/>
          </a:xfrm>
          <a:prstGeom prst="rect">
            <a:avLst/>
          </a:prstGeom>
        </p:spPr>
        <p:txBody>
          <a:bodyPr vert="horz" wrap="square" lIns="0" tIns="10583" rIns="0" bIns="0" rtlCol="0">
            <a:spAutoFit/>
          </a:bodyPr>
          <a:lstStyle/>
          <a:p>
            <a:pPr marL="12700">
              <a:lnSpc>
                <a:spcPct val="100000"/>
              </a:lnSpc>
              <a:spcBef>
                <a:spcPts val="100"/>
              </a:spcBef>
            </a:pPr>
            <a:r>
              <a:rPr sz="2000" b="1" spc="45" dirty="0">
                <a:solidFill>
                  <a:schemeClr val="bg1"/>
                </a:solidFill>
              </a:rPr>
              <a:t>Application</a:t>
            </a:r>
            <a:r>
              <a:rPr sz="2000" b="1" spc="-185" dirty="0">
                <a:solidFill>
                  <a:schemeClr val="bg1"/>
                </a:solidFill>
              </a:rPr>
              <a:t> </a:t>
            </a:r>
            <a:r>
              <a:rPr sz="2000" b="1" spc="40" dirty="0">
                <a:solidFill>
                  <a:schemeClr val="bg1"/>
                </a:solidFill>
              </a:rPr>
              <a:t>Development</a:t>
            </a:r>
            <a:endParaRPr sz="2000" b="1" spc="40"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2" name="object 10"/>
          <p:cNvSpPr/>
          <p:nvPr/>
        </p:nvSpPr>
        <p:spPr>
          <a:xfrm>
            <a:off x="208915" y="1796415"/>
            <a:ext cx="5423535" cy="4368800"/>
          </a:xfrm>
          <a:prstGeom prst="rect">
            <a:avLst/>
          </a:prstGeom>
          <a:blipFill>
            <a:blip r:embed="rId1" cstate="print"/>
            <a:stretch>
              <a:fillRect/>
            </a:stretch>
          </a:blipFill>
        </p:spPr>
        <p:txBody>
          <a:bodyPr wrap="square" lIns="0" tIns="0" rIns="0" bIns="0" rtlCol="0"/>
          <a:lstStyle/>
          <a:p/>
        </p:txBody>
      </p:sp>
      <p:sp>
        <p:nvSpPr>
          <p:cNvPr id="2" name="Text Box 1"/>
          <p:cNvSpPr txBox="1"/>
          <p:nvPr/>
        </p:nvSpPr>
        <p:spPr>
          <a:xfrm>
            <a:off x="6159500" y="1887855"/>
            <a:ext cx="4819015" cy="2861310"/>
          </a:xfrm>
          <a:prstGeom prst="rect">
            <a:avLst/>
          </a:prstGeom>
          <a:noFill/>
        </p:spPr>
        <p:txBody>
          <a:bodyPr wrap="none" rtlCol="0">
            <a:spAutoFit/>
          </a:bodyPr>
          <a:p>
            <a:pPr algn="l"/>
            <a:endParaRPr lang="en-US">
              <a:solidFill>
                <a:schemeClr val="bg1"/>
              </a:solidFill>
            </a:endParaRPr>
          </a:p>
          <a:p>
            <a:pPr algn="l"/>
            <a:r>
              <a:rPr lang="en-US">
                <a:solidFill>
                  <a:schemeClr val="bg1"/>
                </a:solidFill>
              </a:rPr>
              <a:t>Model continuous delivery pipelines as  </a:t>
            </a:r>
            <a:endParaRPr lang="en-US">
              <a:solidFill>
                <a:schemeClr val="bg1"/>
              </a:solidFill>
            </a:endParaRPr>
          </a:p>
          <a:p>
            <a:pPr algn="l"/>
            <a:r>
              <a:rPr lang="en-US">
                <a:solidFill>
                  <a:schemeClr val="bg1"/>
                </a:solidFill>
              </a:rPr>
              <a:t>part of your infrastructure code.</a:t>
            </a:r>
            <a:endParaRPr lang="en-US">
              <a:solidFill>
                <a:schemeClr val="bg1"/>
              </a:solidFill>
            </a:endParaRPr>
          </a:p>
          <a:p>
            <a:pPr algn="l"/>
            <a:endParaRPr lang="en-US">
              <a:solidFill>
                <a:schemeClr val="bg1"/>
              </a:solidFill>
            </a:endParaRPr>
          </a:p>
          <a:p>
            <a:pPr algn="l"/>
            <a:r>
              <a:rPr lang="en-US">
                <a:solidFill>
                  <a:schemeClr val="bg1"/>
                </a:solidFill>
              </a:rPr>
              <a:t>Easily model </a:t>
            </a:r>
            <a:r>
              <a:rPr lang="en-US">
                <a:solidFill>
                  <a:srgbClr val="FFFF00"/>
                </a:solidFill>
              </a:rPr>
              <a:t>cross-account</a:t>
            </a:r>
            <a:r>
              <a:rPr lang="en-US">
                <a:solidFill>
                  <a:schemeClr val="bg1"/>
                </a:solidFill>
              </a:rPr>
              <a:t> and </a:t>
            </a:r>
            <a:r>
              <a:rPr lang="en-US">
                <a:solidFill>
                  <a:srgbClr val="FFFF00"/>
                </a:solidFill>
              </a:rPr>
              <a:t>cross-region</a:t>
            </a:r>
            <a:r>
              <a:rPr lang="en-US">
                <a:solidFill>
                  <a:schemeClr val="bg1"/>
                </a:solidFill>
              </a:rPr>
              <a:t> </a:t>
            </a:r>
            <a:endParaRPr lang="en-US">
              <a:solidFill>
                <a:schemeClr val="bg1"/>
              </a:solidFill>
            </a:endParaRPr>
          </a:p>
          <a:p>
            <a:pPr algn="l"/>
            <a:r>
              <a:rPr lang="en-US">
                <a:solidFill>
                  <a:schemeClr val="bg1"/>
                </a:solidFill>
              </a:rPr>
              <a:t>pipeline configurations.</a:t>
            </a:r>
            <a:endParaRPr lang="en-US">
              <a:solidFill>
                <a:schemeClr val="bg1"/>
              </a:solidFill>
            </a:endParaRPr>
          </a:p>
          <a:p>
            <a:pPr algn="l"/>
            <a:endParaRPr lang="en-US">
              <a:solidFill>
                <a:schemeClr val="bg1"/>
              </a:solidFill>
            </a:endParaRPr>
          </a:p>
          <a:p>
            <a:pPr algn="l"/>
            <a:r>
              <a:rPr lang="en-US">
                <a:solidFill>
                  <a:schemeClr val="bg1"/>
                </a:solidFill>
              </a:rPr>
              <a:t>Pipelines are </a:t>
            </a:r>
            <a:r>
              <a:rPr lang="en-US">
                <a:solidFill>
                  <a:srgbClr val="FFFF00"/>
                </a:solidFill>
              </a:rPr>
              <a:t>self modifying</a:t>
            </a:r>
            <a:r>
              <a:rPr lang="en-US">
                <a:solidFill>
                  <a:schemeClr val="bg1"/>
                </a:solidFill>
              </a:rPr>
              <a:t> as     </a:t>
            </a:r>
            <a:endParaRPr lang="en-US">
              <a:solidFill>
                <a:schemeClr val="bg1"/>
              </a:solidFill>
            </a:endParaRPr>
          </a:p>
          <a:p>
            <a:pPr algn="l"/>
            <a:r>
              <a:rPr lang="en-US">
                <a:solidFill>
                  <a:schemeClr val="bg1"/>
                </a:solidFill>
              </a:rPr>
              <a:t>you  push your CDK code to origin.</a:t>
            </a:r>
            <a:endParaRPr lang="en-US">
              <a:solidFill>
                <a:schemeClr val="bg1"/>
              </a:solidFill>
            </a:endParaRPr>
          </a:p>
          <a:p>
            <a:endParaRPr lang="en-US">
              <a:solidFill>
                <a:schemeClr val="bg1"/>
              </a:solidFill>
            </a:endParaRPr>
          </a:p>
        </p:txBody>
      </p:sp>
      <p:sp>
        <p:nvSpPr>
          <p:cNvPr id="3" name="Text Box 2"/>
          <p:cNvSpPr txBox="1"/>
          <p:nvPr/>
        </p:nvSpPr>
        <p:spPr>
          <a:xfrm>
            <a:off x="332740" y="668655"/>
            <a:ext cx="2170430" cy="398780"/>
          </a:xfrm>
          <a:prstGeom prst="rect">
            <a:avLst/>
          </a:prstGeom>
          <a:noFill/>
        </p:spPr>
        <p:txBody>
          <a:bodyPr wrap="none" rtlCol="0">
            <a:spAutoFit/>
          </a:bodyPr>
          <a:p>
            <a:r>
              <a:rPr lang="pt-PT" altLang="en-US" sz="2000" b="1">
                <a:solidFill>
                  <a:schemeClr val="bg1"/>
                </a:solidFill>
              </a:rPr>
              <a:t>CDK Pipelines</a:t>
            </a:r>
            <a:endParaRPr lang="pt-PT" altLang="en-US" sz="2000" b="1">
              <a:solidFill>
                <a:schemeClr val="bg1"/>
              </a:solidFill>
            </a:endParaRPr>
          </a:p>
        </p:txBody>
      </p:sp>
      <p:sp>
        <p:nvSpPr>
          <p:cNvPr id="4" name="Text Box 3"/>
          <p:cNvSpPr txBox="1"/>
          <p:nvPr/>
        </p:nvSpPr>
        <p:spPr>
          <a:xfrm>
            <a:off x="340995" y="1226185"/>
            <a:ext cx="4918710" cy="645160"/>
          </a:xfrm>
          <a:prstGeom prst="rect">
            <a:avLst/>
          </a:prstGeom>
          <a:noFill/>
        </p:spPr>
        <p:txBody>
          <a:bodyPr wrap="none" rtlCol="0">
            <a:spAutoFit/>
          </a:bodyPr>
          <a:p>
            <a:pPr algn="l"/>
            <a:r>
              <a:rPr lang="en-US">
                <a:solidFill>
                  <a:schemeClr val="bg1"/>
                </a:solidFill>
              </a:rPr>
              <a:t>Continuous delivery for AWS CDK applications</a:t>
            </a:r>
            <a:endParaRPr lang="en-US">
              <a:solidFill>
                <a:schemeClr val="bg1"/>
              </a:solidFill>
            </a:endParaRPr>
          </a:p>
          <a:p>
            <a:endParaRPr lang="en-US">
              <a:solidFill>
                <a:schemeClr val="bg1"/>
              </a:solidFill>
            </a:endParaRPr>
          </a:p>
        </p:txBody>
      </p:sp>
      <p:grpSp>
        <p:nvGrpSpPr>
          <p:cNvPr id="5" name="Group 4"/>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614045"/>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4" name="Text Box 3"/>
          <p:cNvSpPr txBox="1"/>
          <p:nvPr/>
        </p:nvSpPr>
        <p:spPr>
          <a:xfrm>
            <a:off x="321945" y="1139190"/>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5" name="Text Box 4"/>
          <p:cNvSpPr txBox="1"/>
          <p:nvPr/>
        </p:nvSpPr>
        <p:spPr>
          <a:xfrm>
            <a:off x="412115" y="6060440"/>
            <a:ext cx="7306945" cy="337185"/>
          </a:xfrm>
          <a:prstGeom prst="rect">
            <a:avLst/>
          </a:prstGeom>
          <a:noFill/>
        </p:spPr>
        <p:txBody>
          <a:bodyPr wrap="square" rtlCol="0" anchor="t">
            <a:spAutoFit/>
          </a:bodyPr>
          <a:p>
            <a:r>
              <a:rPr lang="en-US" sz="1600">
                <a:hlinkClick r:id="rId1" action="ppaction://hlinkfile"/>
              </a:rPr>
              <a:t>https://github.com/weder96/aws-image-upload-wsousa</a:t>
            </a:r>
            <a:endParaRPr lang="en-US" sz="1600"/>
          </a:p>
        </p:txBody>
      </p:sp>
      <p:pic>
        <p:nvPicPr>
          <p:cNvPr id="7" name="Picture 6"/>
          <p:cNvPicPr>
            <a:picLocks noChangeAspect="1"/>
          </p:cNvPicPr>
          <p:nvPr/>
        </p:nvPicPr>
        <p:blipFill>
          <a:blip r:embed="rId2"/>
          <a:stretch>
            <a:fillRect/>
          </a:stretch>
        </p:blipFill>
        <p:spPr>
          <a:xfrm>
            <a:off x="6812915" y="76200"/>
            <a:ext cx="5271135" cy="2882900"/>
          </a:xfrm>
          <a:prstGeom prst="rect">
            <a:avLst/>
          </a:prstGeom>
        </p:spPr>
      </p:pic>
      <p:pic>
        <p:nvPicPr>
          <p:cNvPr id="8" name="Picture 7"/>
          <p:cNvPicPr>
            <a:picLocks noChangeAspect="1"/>
          </p:cNvPicPr>
          <p:nvPr/>
        </p:nvPicPr>
        <p:blipFill>
          <a:blip r:embed="rId3"/>
          <a:stretch>
            <a:fillRect/>
          </a:stretch>
        </p:blipFill>
        <p:spPr>
          <a:xfrm>
            <a:off x="412115" y="2806065"/>
            <a:ext cx="8919210" cy="3012440"/>
          </a:xfrm>
          <a:prstGeom prst="rect">
            <a:avLst/>
          </a:prstGeom>
        </p:spPr>
      </p:pic>
      <p:sp>
        <p:nvSpPr>
          <p:cNvPr id="9" name="Text Box 8"/>
          <p:cNvSpPr txBox="1"/>
          <p:nvPr/>
        </p:nvSpPr>
        <p:spPr>
          <a:xfrm>
            <a:off x="160655" y="6397625"/>
            <a:ext cx="6743065" cy="368300"/>
          </a:xfrm>
          <a:prstGeom prst="rect">
            <a:avLst/>
          </a:prstGeom>
          <a:noFill/>
        </p:spPr>
        <p:txBody>
          <a:bodyPr wrap="square" rtlCol="0" anchor="t">
            <a:spAutoFit/>
          </a:bodyPr>
          <a:p>
            <a:r>
              <a:rPr lang="en-US">
                <a:hlinkClick r:id="rId4" action="ppaction://hlinkfile"/>
              </a:rPr>
              <a:t>https://github.com/weder96/presentationCampusParty2022</a:t>
            </a:r>
            <a:endParaRPr lang="en-US"/>
          </a:p>
        </p:txBody>
      </p:sp>
      <p:grpSp>
        <p:nvGrpSpPr>
          <p:cNvPr id="10" name="Group 9"/>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p:nvPr/>
        </p:nvSpPr>
        <p:spPr>
          <a:xfrm>
            <a:off x="-19050" y="0"/>
            <a:ext cx="12192000" cy="6857999"/>
          </a:xfrm>
          <a:prstGeom prst="rect">
            <a:avLst/>
          </a:prstGeom>
          <a:blipFill rotWithShape="1">
            <a:blip r:embed="rId1" cstate="print"/>
            <a:stretch>
              <a:fillRect/>
            </a:stretch>
          </a:blipFill>
        </p:spPr>
        <p:txBody>
          <a:bodyPr wrap="square" lIns="0" tIns="0" rIns="0" bIns="0" rtlCol="0"/>
          <a:lstStyle/>
          <a:p>
            <a:endParaRPr sz="1500"/>
          </a:p>
        </p:txBody>
      </p:sp>
      <p:sp>
        <p:nvSpPr>
          <p:cNvPr id="3" name="object 3"/>
          <p:cNvSpPr txBox="1">
            <a:spLocks noGrp="1"/>
          </p:cNvSpPr>
          <p:nvPr>
            <p:ph type="title"/>
          </p:nvPr>
        </p:nvSpPr>
        <p:spPr>
          <a:xfrm>
            <a:off x="2088515" y="1118870"/>
            <a:ext cx="6077585" cy="748665"/>
          </a:xfrm>
          <a:prstGeom prst="rect">
            <a:avLst/>
          </a:prstGeom>
        </p:spPr>
        <p:txBody>
          <a:bodyPr vert="horz" wrap="square" lIns="0" tIns="10583" rIns="0" bIns="0" rtlCol="0">
            <a:spAutoFit/>
          </a:bodyPr>
          <a:lstStyle/>
          <a:p>
            <a:pPr marL="12700">
              <a:lnSpc>
                <a:spcPct val="100000"/>
              </a:lnSpc>
              <a:spcBef>
                <a:spcPts val="100"/>
              </a:spcBef>
            </a:pPr>
            <a:r>
              <a:rPr sz="4800">
                <a:solidFill>
                  <a:srgbClr val="527FFF"/>
                </a:solidFill>
                <a:latin typeface="Swiss921 BT" panose="020B0806030502050204" charset="0"/>
                <a:cs typeface="Swiss921 BT" panose="020B0806030502050204" charset="0"/>
                <a:sym typeface="+mn-ea"/>
              </a:rPr>
              <a:t>Amazon Corretto</a:t>
            </a:r>
            <a:endParaRPr lang="pt-PT" sz="4800" spc="170" dirty="0">
              <a:solidFill>
                <a:srgbClr val="527FFF"/>
              </a:solidFill>
              <a:latin typeface="Swiss921 BT" panose="020B0806030502050204" charset="0"/>
              <a:cs typeface="Swiss921 BT" panose="020B0806030502050204" charset="0"/>
              <a:sym typeface="+mn-ea"/>
            </a:endParaRPr>
          </a:p>
        </p:txBody>
      </p:sp>
      <p:pic>
        <p:nvPicPr>
          <p:cNvPr id="6" name="Picture 5"/>
          <p:cNvPicPr>
            <a:picLocks noChangeAspect="1"/>
          </p:cNvPicPr>
          <p:nvPr/>
        </p:nvPicPr>
        <p:blipFill>
          <a:blip r:embed="rId2"/>
          <a:stretch>
            <a:fillRect/>
          </a:stretch>
        </p:blipFill>
        <p:spPr>
          <a:xfrm>
            <a:off x="8358505" y="2898140"/>
            <a:ext cx="2892425" cy="2892425"/>
          </a:xfrm>
          <a:prstGeom prst="rect">
            <a:avLst/>
          </a:prstGeom>
        </p:spPr>
      </p:pic>
      <p:pic>
        <p:nvPicPr>
          <p:cNvPr id="10" name="Picture 9"/>
          <p:cNvPicPr>
            <a:picLocks noChangeAspect="1"/>
          </p:cNvPicPr>
          <p:nvPr/>
        </p:nvPicPr>
        <p:blipFill>
          <a:blip r:embed="rId3"/>
          <a:stretch>
            <a:fillRect/>
          </a:stretch>
        </p:blipFill>
        <p:spPr>
          <a:xfrm>
            <a:off x="541020" y="4161155"/>
            <a:ext cx="3173095" cy="1899285"/>
          </a:xfrm>
          <a:prstGeom prst="rect">
            <a:avLst/>
          </a:prstGeom>
        </p:spPr>
      </p:pic>
      <p:sp>
        <p:nvSpPr>
          <p:cNvPr id="4" name="Text Box 3"/>
          <p:cNvSpPr txBox="1"/>
          <p:nvPr/>
        </p:nvSpPr>
        <p:spPr>
          <a:xfrm>
            <a:off x="590550" y="831850"/>
            <a:ext cx="1198880" cy="1322070"/>
          </a:xfrm>
          <a:prstGeom prst="rect">
            <a:avLst/>
          </a:prstGeom>
          <a:noFill/>
        </p:spPr>
        <p:txBody>
          <a:bodyPr wrap="none" rtlCol="0">
            <a:spAutoFit/>
          </a:bodyPr>
          <a:p>
            <a:r>
              <a:rPr lang="pt-PT" altLang="en-US" sz="8000">
                <a:solidFill>
                  <a:schemeClr val="bg1"/>
                </a:solidFill>
                <a:latin typeface="Swiss921 BT" panose="020B0806030502050204" charset="0"/>
                <a:cs typeface="Swiss921 BT" panose="020B0806030502050204" charset="0"/>
              </a:rPr>
              <a:t>04</a:t>
            </a:r>
            <a:endParaRPr lang="pt-PT" altLang="en-US" sz="8000">
              <a:solidFill>
                <a:schemeClr val="bg1"/>
              </a:solidFill>
              <a:latin typeface="Swiss921 BT" panose="020B0806030502050204" charset="0"/>
              <a:cs typeface="Swiss921 BT" panose="020B080603050205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4485" y="717550"/>
            <a:ext cx="106260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sz="2000" b="1">
                <a:solidFill>
                  <a:schemeClr val="bg1"/>
                </a:solidFill>
                <a:sym typeface="+mn-ea"/>
              </a:rPr>
              <a:t>Amazon Corretto</a:t>
            </a:r>
            <a:r>
              <a:rPr lang="pt-PT"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2" name="Text Box 1"/>
          <p:cNvSpPr txBox="1"/>
          <p:nvPr/>
        </p:nvSpPr>
        <p:spPr>
          <a:xfrm>
            <a:off x="440055" y="1447800"/>
            <a:ext cx="10780395" cy="1814830"/>
          </a:xfrm>
          <a:prstGeom prst="rect">
            <a:avLst/>
          </a:prstGeom>
          <a:noFill/>
        </p:spPr>
        <p:txBody>
          <a:bodyPr wrap="square" rtlCol="0" anchor="t">
            <a:spAutoFit/>
          </a:bodyPr>
          <a:p>
            <a:pPr algn="just"/>
            <a:r>
              <a:rPr lang="en-US" sz="1600">
                <a:solidFill>
                  <a:schemeClr val="bg1"/>
                </a:solidFill>
              </a:rPr>
              <a:t>Amazon Corretto is a no-cost, multiplatform, production-ready distribution of the </a:t>
            </a:r>
            <a:r>
              <a:rPr lang="en-US" sz="1600">
                <a:gradFill>
                  <a:gsLst>
                    <a:gs pos="0">
                      <a:srgbClr val="007BD3"/>
                    </a:gs>
                    <a:gs pos="100000">
                      <a:srgbClr val="034373"/>
                    </a:gs>
                  </a:gsLst>
                  <a:lin scaled="0"/>
                </a:gradFill>
                <a:effectLst>
                  <a:outerShdw blurRad="38100" dist="25400" dir="5400000" algn="ctr" rotWithShape="0">
                    <a:srgbClr val="6E747A">
                      <a:alpha val="43000"/>
                    </a:srgbClr>
                  </a:outerShdw>
                </a:effectLst>
              </a:rPr>
              <a:t>Open Java Development Kit (OpenJDK)</a:t>
            </a:r>
            <a:r>
              <a:rPr lang="en-US" sz="1600">
                <a:solidFill>
                  <a:schemeClr val="bg1"/>
                </a:solidFill>
              </a:rPr>
              <a:t>. </a:t>
            </a:r>
            <a:endParaRPr lang="en-US" sz="1600">
              <a:solidFill>
                <a:schemeClr val="bg1"/>
              </a:solidFill>
            </a:endParaRPr>
          </a:p>
          <a:p>
            <a:pPr algn="just"/>
            <a:endParaRPr lang="en-US" sz="1600">
              <a:solidFill>
                <a:schemeClr val="bg1"/>
              </a:solidFill>
            </a:endParaRPr>
          </a:p>
          <a:p>
            <a:pPr algn="just"/>
            <a:r>
              <a:rPr lang="en-US" sz="1600">
                <a:solidFill>
                  <a:schemeClr val="bg1"/>
                </a:solidFill>
              </a:rPr>
              <a:t>Corretto comes with </a:t>
            </a:r>
            <a:r>
              <a:rPr lang="pt-PT" altLang="en-US" sz="1600">
                <a:solidFill>
                  <a:schemeClr val="bg1"/>
                </a:solidFill>
              </a:rPr>
              <a:t>L</a:t>
            </a:r>
            <a:r>
              <a:rPr lang="en-US" sz="1600">
                <a:solidFill>
                  <a:schemeClr val="bg1"/>
                </a:solidFill>
              </a:rPr>
              <a:t>ong-</a:t>
            </a:r>
            <a:r>
              <a:rPr lang="pt-PT" altLang="en-US" sz="1600">
                <a:solidFill>
                  <a:schemeClr val="bg1"/>
                </a:solidFill>
              </a:rPr>
              <a:t>T</a:t>
            </a:r>
            <a:r>
              <a:rPr lang="en-US" sz="1600">
                <a:solidFill>
                  <a:schemeClr val="bg1"/>
                </a:solidFill>
              </a:rPr>
              <a:t>erm </a:t>
            </a:r>
            <a:r>
              <a:rPr lang="pt-PT" altLang="en-US" sz="1600">
                <a:solidFill>
                  <a:schemeClr val="bg1"/>
                </a:solidFill>
              </a:rPr>
              <a:t>S</a:t>
            </a:r>
            <a:r>
              <a:rPr lang="en-US" sz="1600">
                <a:solidFill>
                  <a:schemeClr val="bg1"/>
                </a:solidFill>
              </a:rPr>
              <a:t>upport</a:t>
            </a:r>
            <a:r>
              <a:rPr lang="pt-PT" altLang="en-US" sz="1600">
                <a:solidFill>
                  <a:schemeClr val="bg1"/>
                </a:solidFill>
              </a:rPr>
              <a:t>(LTS)</a:t>
            </a:r>
            <a:r>
              <a:rPr lang="en-US" sz="1600">
                <a:solidFill>
                  <a:schemeClr val="bg1"/>
                </a:solidFill>
              </a:rPr>
              <a:t> that will include performance enhancements and security fixes. Amazon runs Corretto internally on thousands of production services and Corretto is certified as compatible with the Java SE standard. With Corretto, you can develop and run Java applications on popular operating systems, including Linux, Windows, and macOS.</a:t>
            </a:r>
            <a:endParaRPr lang="en-US" sz="1600">
              <a:solidFill>
                <a:schemeClr val="bg1"/>
              </a:solidFill>
            </a:endParaRPr>
          </a:p>
        </p:txBody>
      </p:sp>
      <p:sp>
        <p:nvSpPr>
          <p:cNvPr id="6" name="Text Box 5"/>
          <p:cNvSpPr txBox="1"/>
          <p:nvPr/>
        </p:nvSpPr>
        <p:spPr>
          <a:xfrm>
            <a:off x="1903095" y="6404610"/>
            <a:ext cx="10133965" cy="306705"/>
          </a:xfrm>
          <a:prstGeom prst="rect">
            <a:avLst/>
          </a:prstGeom>
          <a:noFill/>
        </p:spPr>
        <p:txBody>
          <a:bodyPr wrap="square" rtlCol="0">
            <a:spAutoFit/>
          </a:bodyPr>
          <a:p>
            <a:pPr algn="l"/>
            <a:r>
              <a:rPr lang="en-US" sz="1400">
                <a:solidFill>
                  <a:schemeClr val="bg1"/>
                </a:solidFill>
                <a:hlinkClick r:id="rId1" action="ppaction://hlinkfile"/>
              </a:rPr>
              <a:t>https://aws.amazon.com/corretto/?filtered-posts.sort-by=item.additionalFields.createdDate&amp;filtered-posts.sort-order=desc</a:t>
            </a:r>
            <a:endParaRPr lang="en-US" sz="1400">
              <a:solidFill>
                <a:schemeClr val="bg1"/>
              </a:solidFill>
            </a:endParaRPr>
          </a:p>
        </p:txBody>
      </p:sp>
      <p:pic>
        <p:nvPicPr>
          <p:cNvPr id="4" name="Picture 3"/>
          <p:cNvPicPr>
            <a:picLocks noChangeAspect="1"/>
          </p:cNvPicPr>
          <p:nvPr/>
        </p:nvPicPr>
        <p:blipFill>
          <a:blip r:embed="rId2"/>
          <a:stretch>
            <a:fillRect/>
          </a:stretch>
        </p:blipFill>
        <p:spPr>
          <a:xfrm>
            <a:off x="8931275" y="4771390"/>
            <a:ext cx="2708275" cy="1247775"/>
          </a:xfrm>
          <a:prstGeom prst="rect">
            <a:avLst/>
          </a:prstGeom>
        </p:spPr>
      </p:pic>
      <p:grpSp>
        <p:nvGrpSpPr>
          <p:cNvPr id="5" name="Group 4"/>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04165" y="7601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sym typeface="+mn-ea"/>
              </a:rPr>
              <a:t>L</a:t>
            </a:r>
            <a:r>
              <a:rPr lang="en-US" sz="2000" b="1">
                <a:solidFill>
                  <a:schemeClr val="bg1"/>
                </a:solidFill>
                <a:sym typeface="+mn-ea"/>
              </a:rPr>
              <a:t>ong-</a:t>
            </a:r>
            <a:r>
              <a:rPr lang="pt-PT" altLang="en-US" sz="2000" b="1">
                <a:solidFill>
                  <a:schemeClr val="bg1"/>
                </a:solidFill>
                <a:sym typeface="+mn-ea"/>
              </a:rPr>
              <a:t>T</a:t>
            </a:r>
            <a:r>
              <a:rPr lang="en-US" sz="2000" b="1">
                <a:solidFill>
                  <a:schemeClr val="bg1"/>
                </a:solidFill>
                <a:sym typeface="+mn-ea"/>
              </a:rPr>
              <a:t>erm </a:t>
            </a:r>
            <a:r>
              <a:rPr lang="pt-PT" altLang="en-US" sz="2000" b="1">
                <a:solidFill>
                  <a:schemeClr val="bg1"/>
                </a:solidFill>
                <a:sym typeface="+mn-ea"/>
              </a:rPr>
              <a:t>S</a:t>
            </a:r>
            <a:r>
              <a:rPr lang="en-US" sz="2000" b="1">
                <a:solidFill>
                  <a:schemeClr val="bg1"/>
                </a:solidFill>
                <a:sym typeface="+mn-ea"/>
              </a:rPr>
              <a:t>upport</a:t>
            </a:r>
            <a:r>
              <a:rPr lang="pt-PT" altLang="en-US" sz="2000" b="1">
                <a:solidFill>
                  <a:schemeClr val="bg1"/>
                </a:solidFill>
                <a:sym typeface="+mn-ea"/>
              </a:rPr>
              <a:t>(LTS)</a:t>
            </a:r>
            <a:r>
              <a:rPr lang="pt-PT"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6" name="Text Box 5"/>
          <p:cNvSpPr txBox="1"/>
          <p:nvPr/>
        </p:nvSpPr>
        <p:spPr>
          <a:xfrm>
            <a:off x="1903095" y="6404610"/>
            <a:ext cx="10133965" cy="306705"/>
          </a:xfrm>
          <a:prstGeom prst="rect">
            <a:avLst/>
          </a:prstGeom>
          <a:noFill/>
        </p:spPr>
        <p:txBody>
          <a:bodyPr wrap="square" rtlCol="0">
            <a:spAutoFit/>
          </a:bodyPr>
          <a:p>
            <a:pPr algn="l"/>
            <a:r>
              <a:rPr lang="en-US" sz="1400">
                <a:solidFill>
                  <a:schemeClr val="bg1"/>
                </a:solidFill>
                <a:hlinkClick r:id="rId1" action="ppaction://hlinkfile"/>
              </a:rPr>
              <a:t>https://aws.amazon.com/corretto/?filtered-posts.sort-by=item.additionalFields.createdDate&amp;filtered-posts.sort-order=desc</a:t>
            </a:r>
            <a:endParaRPr lang="en-US" sz="1400">
              <a:solidFill>
                <a:schemeClr val="bg1"/>
              </a:solidFill>
            </a:endParaRPr>
          </a:p>
        </p:txBody>
      </p:sp>
      <p:pic>
        <p:nvPicPr>
          <p:cNvPr id="4" name="Picture 3"/>
          <p:cNvPicPr>
            <a:picLocks noChangeAspect="1"/>
          </p:cNvPicPr>
          <p:nvPr/>
        </p:nvPicPr>
        <p:blipFill>
          <a:blip r:embed="rId2"/>
          <a:stretch>
            <a:fillRect/>
          </a:stretch>
        </p:blipFill>
        <p:spPr>
          <a:xfrm>
            <a:off x="133350" y="5816600"/>
            <a:ext cx="1941195" cy="894715"/>
          </a:xfrm>
          <a:prstGeom prst="rect">
            <a:avLst/>
          </a:prstGeom>
        </p:spPr>
      </p:pic>
      <p:pic>
        <p:nvPicPr>
          <p:cNvPr id="3" name="Picture 2"/>
          <p:cNvPicPr>
            <a:picLocks noChangeAspect="1"/>
          </p:cNvPicPr>
          <p:nvPr/>
        </p:nvPicPr>
        <p:blipFill>
          <a:blip r:embed="rId3"/>
          <a:stretch>
            <a:fillRect/>
          </a:stretch>
        </p:blipFill>
        <p:spPr>
          <a:xfrm>
            <a:off x="440055" y="1628775"/>
            <a:ext cx="4057650" cy="2495550"/>
          </a:xfrm>
          <a:prstGeom prst="rect">
            <a:avLst/>
          </a:prstGeom>
        </p:spPr>
      </p:pic>
      <p:sp>
        <p:nvSpPr>
          <p:cNvPr id="5" name="Text Box 4"/>
          <p:cNvSpPr txBox="1"/>
          <p:nvPr/>
        </p:nvSpPr>
        <p:spPr>
          <a:xfrm>
            <a:off x="4861560" y="1539875"/>
            <a:ext cx="6436995" cy="2584450"/>
          </a:xfrm>
          <a:prstGeom prst="rect">
            <a:avLst/>
          </a:prstGeom>
          <a:noFill/>
        </p:spPr>
        <p:txBody>
          <a:bodyPr wrap="square" rtlCol="0" anchor="t">
            <a:spAutoFit/>
          </a:bodyPr>
          <a:p>
            <a:pPr algn="just"/>
            <a:r>
              <a:rPr lang="en-US" i="1">
                <a:solidFill>
                  <a:schemeClr val="accent5">
                    <a:lumMod val="75000"/>
                  </a:schemeClr>
                </a:solidFill>
                <a:effectLst>
                  <a:outerShdw blurRad="38100" dist="25400" dir="5400000" algn="ctr" rotWithShape="0">
                    <a:srgbClr val="6E747A">
                      <a:alpha val="43000"/>
                    </a:srgbClr>
                  </a:outerShdw>
                </a:effectLst>
              </a:rPr>
              <a:t>Benefits</a:t>
            </a:r>
            <a:endParaRPr lang="en-US" i="1">
              <a:solidFill>
                <a:schemeClr val="accent5">
                  <a:lumMod val="75000"/>
                </a:schemeClr>
              </a:solidFill>
            </a:endParaRPr>
          </a:p>
          <a:p>
            <a:pPr algn="just"/>
            <a:endParaRPr lang="en-US" i="1">
              <a:solidFill>
                <a:schemeClr val="bg1"/>
              </a:solidFill>
            </a:endParaRPr>
          </a:p>
          <a:p>
            <a:pPr indent="0" algn="just">
              <a:buFont typeface="Arial" panose="02080604020202020204" pitchFamily="34" charset="0"/>
              <a:buNone/>
            </a:pPr>
            <a:r>
              <a:rPr lang="pt-PT" altLang="en-US" i="1">
                <a:solidFill>
                  <a:schemeClr val="bg1"/>
                </a:solidFill>
              </a:rPr>
              <a:t>1. </a:t>
            </a:r>
            <a:r>
              <a:rPr lang="en-US" i="1">
                <a:solidFill>
                  <a:schemeClr val="bg1"/>
                </a:solidFill>
              </a:rPr>
              <a:t>Backed by Amazon</a:t>
            </a:r>
            <a:endParaRPr lang="en-US" i="1">
              <a:solidFill>
                <a:schemeClr val="bg1"/>
              </a:solidFill>
            </a:endParaRPr>
          </a:p>
          <a:p>
            <a:pPr indent="0" algn="just">
              <a:buFont typeface="Arial" panose="02080604020202020204" pitchFamily="34" charset="0"/>
              <a:buNone/>
            </a:pPr>
            <a:endParaRPr lang="en-US" i="1">
              <a:solidFill>
                <a:schemeClr val="bg1"/>
              </a:solidFill>
            </a:endParaRPr>
          </a:p>
          <a:p>
            <a:pPr indent="0" algn="just">
              <a:buFont typeface="Arial" panose="02080604020202020204" pitchFamily="34" charset="0"/>
              <a:buNone/>
            </a:pPr>
            <a:r>
              <a:rPr lang="pt-PT" altLang="en-US" i="1">
                <a:solidFill>
                  <a:schemeClr val="bg1"/>
                </a:solidFill>
              </a:rPr>
              <a:t>2. </a:t>
            </a:r>
            <a:r>
              <a:rPr lang="en-US" i="1">
                <a:solidFill>
                  <a:schemeClr val="bg1"/>
                </a:solidFill>
              </a:rPr>
              <a:t>Production Ready</a:t>
            </a:r>
            <a:endParaRPr lang="en-US" i="1">
              <a:solidFill>
                <a:schemeClr val="bg1"/>
              </a:solidFill>
            </a:endParaRPr>
          </a:p>
          <a:p>
            <a:pPr indent="0" algn="just">
              <a:buFont typeface="Arial" panose="02080604020202020204" pitchFamily="34" charset="0"/>
              <a:buNone/>
            </a:pPr>
            <a:endParaRPr lang="pt-PT" altLang="en-US" i="1">
              <a:solidFill>
                <a:schemeClr val="bg1"/>
              </a:solidFill>
            </a:endParaRPr>
          </a:p>
          <a:p>
            <a:pPr indent="0" algn="just">
              <a:buFont typeface="Arial" panose="02080604020202020204" pitchFamily="34" charset="0"/>
              <a:buNone/>
            </a:pPr>
            <a:r>
              <a:rPr lang="pt-PT" altLang="en-US" i="1">
                <a:solidFill>
                  <a:schemeClr val="bg1"/>
                </a:solidFill>
              </a:rPr>
              <a:t>3. </a:t>
            </a:r>
            <a:r>
              <a:rPr lang="en-US" i="1">
                <a:solidFill>
                  <a:schemeClr val="bg1"/>
                </a:solidFill>
              </a:rPr>
              <a:t>Multiplatform Support</a:t>
            </a:r>
            <a:endParaRPr lang="en-US" i="1">
              <a:solidFill>
                <a:schemeClr val="bg1"/>
              </a:solidFill>
            </a:endParaRPr>
          </a:p>
          <a:p>
            <a:pPr indent="0" algn="just">
              <a:buFont typeface="Arial" panose="02080604020202020204" pitchFamily="34" charset="0"/>
              <a:buNone/>
            </a:pPr>
            <a:endParaRPr lang="pt-PT" altLang="en-US" i="1">
              <a:solidFill>
                <a:schemeClr val="bg1"/>
              </a:solidFill>
            </a:endParaRPr>
          </a:p>
          <a:p>
            <a:pPr indent="0" algn="just">
              <a:buFont typeface="Arial" panose="02080604020202020204" pitchFamily="34" charset="0"/>
              <a:buNone/>
            </a:pPr>
            <a:r>
              <a:rPr lang="pt-PT" altLang="en-US" i="1">
                <a:solidFill>
                  <a:schemeClr val="bg1"/>
                </a:solidFill>
              </a:rPr>
              <a:t>4. </a:t>
            </a:r>
            <a:r>
              <a:rPr lang="en-US" i="1">
                <a:solidFill>
                  <a:schemeClr val="bg1"/>
                </a:solidFill>
              </a:rPr>
              <a:t>No Cost</a:t>
            </a:r>
            <a:endParaRPr lang="en-US" i="1">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184400" y="1223010"/>
            <a:ext cx="6054090" cy="748665"/>
          </a:xfrm>
          <a:prstGeom prst="rect">
            <a:avLst/>
          </a:prstGeom>
        </p:spPr>
        <p:txBody>
          <a:bodyPr vert="horz" wrap="square" lIns="0" tIns="10583" rIns="0" bIns="0" rtlCol="0">
            <a:spAutoFit/>
          </a:bodyPr>
          <a:lstStyle/>
          <a:p>
            <a:pPr marL="12700">
              <a:lnSpc>
                <a:spcPct val="100000"/>
              </a:lnSpc>
              <a:spcBef>
                <a:spcPts val="100"/>
              </a:spcBef>
            </a:pPr>
            <a:r>
              <a:rPr lang="pt-PT" sz="4800">
                <a:solidFill>
                  <a:srgbClr val="527FFF"/>
                </a:solidFill>
                <a:latin typeface="Swiss921 BT" panose="020B0806030502050204" charset="0"/>
                <a:cs typeface="Swiss921 BT" panose="020B0806030502050204" charset="0"/>
                <a:sym typeface="+mn-ea"/>
              </a:rPr>
              <a:t>EC2 with Spring boot</a:t>
            </a:r>
            <a:endParaRPr lang="pt-PT" sz="4800" spc="170" dirty="0">
              <a:solidFill>
                <a:srgbClr val="527FFF"/>
              </a:solidFill>
              <a:latin typeface="Swiss921 BT" panose="020B0806030502050204" charset="0"/>
              <a:cs typeface="Swiss921 BT" panose="020B0806030502050204" charset="0"/>
              <a:sym typeface="+mn-ea"/>
            </a:endParaRPr>
          </a:p>
        </p:txBody>
      </p:sp>
      <p:pic>
        <p:nvPicPr>
          <p:cNvPr id="4" name="Picture 3"/>
          <p:cNvPicPr>
            <a:picLocks noChangeAspect="1"/>
          </p:cNvPicPr>
          <p:nvPr/>
        </p:nvPicPr>
        <p:blipFill>
          <a:blip r:embed="rId2"/>
          <a:stretch>
            <a:fillRect/>
          </a:stretch>
        </p:blipFill>
        <p:spPr>
          <a:xfrm>
            <a:off x="7404100" y="4209415"/>
            <a:ext cx="3818890" cy="2005330"/>
          </a:xfrm>
          <a:prstGeom prst="rect">
            <a:avLst/>
          </a:prstGeom>
        </p:spPr>
      </p:pic>
      <p:pic>
        <p:nvPicPr>
          <p:cNvPr id="89093" name="Graphic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 y="4525010"/>
            <a:ext cx="1689735" cy="168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590550" y="831850"/>
            <a:ext cx="1198880" cy="1322070"/>
          </a:xfrm>
          <a:prstGeom prst="rect">
            <a:avLst/>
          </a:prstGeom>
          <a:noFill/>
        </p:spPr>
        <p:txBody>
          <a:bodyPr wrap="none" rtlCol="0">
            <a:spAutoFit/>
          </a:bodyPr>
          <a:p>
            <a:r>
              <a:rPr lang="pt-PT" altLang="en-US" sz="8000">
                <a:solidFill>
                  <a:schemeClr val="bg1"/>
                </a:solidFill>
                <a:latin typeface="Swiss921 BT" panose="020B0806030502050204" charset="0"/>
                <a:cs typeface="Swiss921 BT" panose="020B0806030502050204" charset="0"/>
              </a:rPr>
              <a:t>05</a:t>
            </a:r>
            <a:endParaRPr lang="pt-PT" altLang="en-US" sz="8000">
              <a:solidFill>
                <a:schemeClr val="bg1"/>
              </a:solidFill>
              <a:latin typeface="Swiss921 BT" panose="020B0806030502050204" charset="0"/>
              <a:cs typeface="Swiss921 BT" panose="020B080603050205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16230" y="55949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Architecture (EC2) </a:t>
            </a:r>
            <a:endParaRPr lang="pt-PT" altLang="en-US" sz="2000" b="1" dirty="0">
              <a:solidFill>
                <a:schemeClr val="bg1"/>
              </a:solidFill>
            </a:endParaRPr>
          </a:p>
        </p:txBody>
      </p:sp>
      <p:sp>
        <p:nvSpPr>
          <p:cNvPr id="6" name="Rectangles 5"/>
          <p:cNvSpPr/>
          <p:nvPr/>
        </p:nvSpPr>
        <p:spPr>
          <a:xfrm>
            <a:off x="445770" y="1409700"/>
            <a:ext cx="2392045"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7040" y="1409700"/>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1095375" y="2269490"/>
            <a:ext cx="1134110" cy="595630"/>
          </a:xfrm>
          <a:prstGeom prst="rect">
            <a:avLst/>
          </a:prstGeom>
        </p:spPr>
      </p:pic>
      <p:pic>
        <p:nvPicPr>
          <p:cNvPr id="14" name="Picture 13"/>
          <p:cNvPicPr>
            <a:picLocks noChangeAspect="1"/>
          </p:cNvPicPr>
          <p:nvPr/>
        </p:nvPicPr>
        <p:blipFill>
          <a:blip r:embed="rId2"/>
          <a:stretch>
            <a:fillRect/>
          </a:stretch>
        </p:blipFill>
        <p:spPr>
          <a:xfrm>
            <a:off x="1095375" y="3572510"/>
            <a:ext cx="1027430" cy="1027430"/>
          </a:xfrm>
          <a:prstGeom prst="rect">
            <a:avLst/>
          </a:prstGeom>
        </p:spPr>
      </p:pic>
      <p:sp>
        <p:nvSpPr>
          <p:cNvPr id="49" name="Rectangle 48"/>
          <p:cNvSpPr/>
          <p:nvPr/>
        </p:nvSpPr>
        <p:spPr>
          <a:xfrm>
            <a:off x="4027170" y="1409700"/>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023282" y="1409383"/>
            <a:ext cx="381000" cy="381000"/>
          </a:xfrm>
          <a:prstGeom prst="rect">
            <a:avLst/>
          </a:prstGeom>
        </p:spPr>
      </p:pic>
      <p:sp>
        <p:nvSpPr>
          <p:cNvPr id="55" name="Rectangle 54"/>
          <p:cNvSpPr/>
          <p:nvPr/>
        </p:nvSpPr>
        <p:spPr>
          <a:xfrm>
            <a:off x="4252595" y="1857375"/>
            <a:ext cx="684974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79722" y="1853648"/>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sp>
        <p:nvSpPr>
          <p:cNvPr id="87" name="TextBox 16"/>
          <p:cNvSpPr txBox="1">
            <a:spLocks noChangeArrowheads="1"/>
          </p:cNvSpPr>
          <p:nvPr/>
        </p:nvSpPr>
        <p:spPr bwMode="auto">
          <a:xfrm>
            <a:off x="5281366" y="453517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8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30825" y="3549650"/>
            <a:ext cx="982345" cy="982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Arrow Connector 41"/>
          <p:cNvCxnSpPr/>
          <p:nvPr/>
        </p:nvCxnSpPr>
        <p:spPr>
          <a:xfrm>
            <a:off x="2596934" y="4041165"/>
            <a:ext cx="237232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989580" y="3769360"/>
            <a:ext cx="103378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SSH</a:t>
            </a:r>
            <a:endParaRPr lang="pt-PT" altLang="en-US" sz="1200" i="1" dirty="0">
              <a:solidFill>
                <a:schemeClr val="bg1"/>
              </a:solidFill>
              <a:latin typeface="Inter Light" panose="02000403000000020004" charset="0"/>
              <a:cs typeface="Inter Light" panose="02000403000000020004" charset="0"/>
            </a:endParaRPr>
          </a:p>
        </p:txBody>
      </p:sp>
      <p:pic>
        <p:nvPicPr>
          <p:cNvPr id="26" name="Picture 25"/>
          <p:cNvPicPr>
            <a:picLocks noChangeAspect="1"/>
          </p:cNvPicPr>
          <p:nvPr/>
        </p:nvPicPr>
        <p:blipFill>
          <a:blip r:embed="rId7"/>
          <a:stretch>
            <a:fillRect/>
          </a:stretch>
        </p:blipFill>
        <p:spPr>
          <a:xfrm>
            <a:off x="8129905" y="4959985"/>
            <a:ext cx="638810" cy="638810"/>
          </a:xfrm>
          <a:prstGeom prst="rect">
            <a:avLst/>
          </a:prstGeom>
        </p:spPr>
      </p:pic>
      <p:pic>
        <p:nvPicPr>
          <p:cNvPr id="27" name="Picture 26"/>
          <p:cNvPicPr>
            <a:picLocks noChangeAspect="1"/>
          </p:cNvPicPr>
          <p:nvPr/>
        </p:nvPicPr>
        <p:blipFill>
          <a:blip r:embed="rId2"/>
          <a:stretch>
            <a:fillRect/>
          </a:stretch>
        </p:blipFill>
        <p:spPr>
          <a:xfrm>
            <a:off x="7899400" y="2313305"/>
            <a:ext cx="965200" cy="965200"/>
          </a:xfrm>
          <a:prstGeom prst="rect">
            <a:avLst/>
          </a:prstGeom>
        </p:spPr>
      </p:pic>
      <p:pic>
        <p:nvPicPr>
          <p:cNvPr id="29" name="Graphic 35"/>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350895" y="4170045"/>
            <a:ext cx="311150" cy="311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5" name="Picture 4"/>
          <p:cNvPicPr>
            <a:picLocks noChangeAspect="1"/>
          </p:cNvPicPr>
          <p:nvPr/>
        </p:nvPicPr>
        <p:blipFill>
          <a:blip r:embed="rId10"/>
          <a:stretch>
            <a:fillRect/>
          </a:stretch>
        </p:blipFill>
        <p:spPr>
          <a:xfrm>
            <a:off x="1140460" y="5240655"/>
            <a:ext cx="986790" cy="986790"/>
          </a:xfrm>
          <a:prstGeom prst="rect">
            <a:avLst/>
          </a:prstGeom>
        </p:spPr>
      </p:pic>
      <p:pic>
        <p:nvPicPr>
          <p:cNvPr id="8" name="Picture 7"/>
          <p:cNvPicPr>
            <a:picLocks noChangeAspect="1"/>
          </p:cNvPicPr>
          <p:nvPr/>
        </p:nvPicPr>
        <p:blipFill>
          <a:blip r:embed="rId10"/>
          <a:stretch>
            <a:fillRect/>
          </a:stretch>
        </p:blipFill>
        <p:spPr>
          <a:xfrm>
            <a:off x="7981950" y="3445510"/>
            <a:ext cx="986790" cy="986790"/>
          </a:xfrm>
          <a:prstGeom prst="rect">
            <a:avLst/>
          </a:prstGeom>
        </p:spPr>
      </p:pic>
      <p:grpSp>
        <p:nvGrpSpPr>
          <p:cNvPr id="43" name="Group 42"/>
          <p:cNvGrpSpPr/>
          <p:nvPr/>
        </p:nvGrpSpPr>
        <p:grpSpPr>
          <a:xfrm rot="10800000">
            <a:off x="6515634" y="2876150"/>
            <a:ext cx="1263762" cy="2449618"/>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4404995" y="2175510"/>
            <a:ext cx="6525260" cy="401764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FF9902"/>
                </a:solidFill>
                <a:latin typeface="Inter Light" panose="02000403000000020004" charset="0"/>
                <a:cs typeface="Inter Light" panose="02000403000000020004" charset="0"/>
              </a:rPr>
              <a:t>EC2 instance</a:t>
            </a:r>
            <a:endParaRPr lang="en-US" sz="1200" dirty="0">
              <a:ln w="0"/>
              <a:solidFill>
                <a:srgbClr val="FF9902"/>
              </a:solidFill>
              <a:latin typeface="Inter Light" panose="02000403000000020004" charset="0"/>
              <a:cs typeface="Inter Light" panose="02000403000000020004" charset="0"/>
            </a:endParaRPr>
          </a:p>
        </p:txBody>
      </p:sp>
      <p:pic>
        <p:nvPicPr>
          <p:cNvPr id="50" name="Graphic 49"/>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4402932" y="2175670"/>
            <a:ext cx="381000" cy="381000"/>
          </a:xfrm>
          <a:prstGeom prst="rect">
            <a:avLst/>
          </a:prstGeom>
        </p:spPr>
      </p:pic>
      <p:sp>
        <p:nvSpPr>
          <p:cNvPr id="3" name="Text Box 2"/>
          <p:cNvSpPr txBox="1"/>
          <p:nvPr/>
        </p:nvSpPr>
        <p:spPr>
          <a:xfrm>
            <a:off x="4404995" y="143764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9" name="Text Box 8"/>
          <p:cNvSpPr txBox="1"/>
          <p:nvPr/>
        </p:nvSpPr>
        <p:spPr>
          <a:xfrm>
            <a:off x="2989580" y="4535170"/>
            <a:ext cx="1036320" cy="275590"/>
          </a:xfrm>
          <a:prstGeom prst="rect">
            <a:avLst/>
          </a:prstGeom>
          <a:noFill/>
        </p:spPr>
        <p:txBody>
          <a:bodyPr wrap="none" rtlCol="0">
            <a:spAutoFit/>
          </a:bodyPr>
          <a:p>
            <a:r>
              <a:rPr lang="pt-PT" altLang="en-US" sz="1200" i="1">
                <a:solidFill>
                  <a:schemeClr val="bg1"/>
                </a:solidFill>
                <a:latin typeface="Inter Light" panose="02000403000000020004" charset="0"/>
                <a:cs typeface="Inter Light" panose="02000403000000020004" charset="0"/>
              </a:rPr>
              <a:t>Permissions</a:t>
            </a:r>
            <a:endParaRPr lang="pt-PT" altLang="en-US" sz="1200" i="1">
              <a:solidFill>
                <a:schemeClr val="bg1"/>
              </a:solidFill>
              <a:latin typeface="Inter Light" panose="02000403000000020004" charset="0"/>
              <a:cs typeface="Inter Light" panose="020004030000000200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3695" y="685800"/>
            <a:ext cx="35223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Ec2 Baisc Server Instance</a:t>
            </a:r>
            <a:endParaRPr lang="pt-PT" altLang="en-US" sz="2000" b="1"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10" name="Picture 9"/>
          <p:cNvPicPr>
            <a:picLocks noChangeAspect="1"/>
          </p:cNvPicPr>
          <p:nvPr/>
        </p:nvPicPr>
        <p:blipFill>
          <a:blip r:embed="rId1"/>
          <a:stretch>
            <a:fillRect/>
          </a:stretch>
        </p:blipFill>
        <p:spPr>
          <a:xfrm>
            <a:off x="6180455" y="1019175"/>
            <a:ext cx="5768975" cy="2056130"/>
          </a:xfrm>
          <a:prstGeom prst="rect">
            <a:avLst/>
          </a:prstGeom>
        </p:spPr>
      </p:pic>
      <p:pic>
        <p:nvPicPr>
          <p:cNvPr id="12" name="Picture 11"/>
          <p:cNvPicPr>
            <a:picLocks noChangeAspect="1"/>
          </p:cNvPicPr>
          <p:nvPr/>
        </p:nvPicPr>
        <p:blipFill>
          <a:blip r:embed="rId2"/>
          <a:stretch>
            <a:fillRect/>
          </a:stretch>
        </p:blipFill>
        <p:spPr>
          <a:xfrm>
            <a:off x="423545" y="2391410"/>
            <a:ext cx="5320030" cy="3049270"/>
          </a:xfrm>
          <a:prstGeom prst="rect">
            <a:avLst/>
          </a:prstGeom>
        </p:spPr>
      </p:pic>
      <p:pic>
        <p:nvPicPr>
          <p:cNvPr id="14" name="Picture 13"/>
          <p:cNvPicPr>
            <a:picLocks noChangeAspect="1"/>
          </p:cNvPicPr>
          <p:nvPr/>
        </p:nvPicPr>
        <p:blipFill>
          <a:blip r:embed="rId3"/>
          <a:stretch>
            <a:fillRect/>
          </a:stretch>
        </p:blipFill>
        <p:spPr>
          <a:xfrm>
            <a:off x="6180455" y="4346575"/>
            <a:ext cx="4657725" cy="1371600"/>
          </a:xfrm>
          <a:prstGeom prst="rect">
            <a:avLst/>
          </a:prstGeom>
        </p:spPr>
      </p:pic>
      <p:pic>
        <p:nvPicPr>
          <p:cNvPr id="15" name="Picture 14"/>
          <p:cNvPicPr>
            <a:picLocks noChangeAspect="1"/>
          </p:cNvPicPr>
          <p:nvPr/>
        </p:nvPicPr>
        <p:blipFill>
          <a:blip r:embed="rId4"/>
          <a:stretch>
            <a:fillRect/>
          </a:stretch>
        </p:blipFill>
        <p:spPr>
          <a:xfrm>
            <a:off x="423545" y="1019175"/>
            <a:ext cx="5320665" cy="979170"/>
          </a:xfrm>
          <a:prstGeom prst="rect">
            <a:avLst/>
          </a:prstGeom>
        </p:spPr>
      </p:pic>
      <p:pic>
        <p:nvPicPr>
          <p:cNvPr id="16" name="Picture 15"/>
          <p:cNvPicPr>
            <a:picLocks noChangeAspect="1"/>
          </p:cNvPicPr>
          <p:nvPr/>
        </p:nvPicPr>
        <p:blipFill>
          <a:blip r:embed="rId5"/>
          <a:stretch>
            <a:fillRect/>
          </a:stretch>
        </p:blipFill>
        <p:spPr>
          <a:xfrm>
            <a:off x="6180455" y="3303270"/>
            <a:ext cx="5758180" cy="696595"/>
          </a:xfrm>
          <a:prstGeom prst="rect">
            <a:avLst/>
          </a:prstGeom>
        </p:spPr>
      </p:pic>
      <p:sp>
        <p:nvSpPr>
          <p:cNvPr id="3" name="Text Box 2"/>
          <p:cNvSpPr txBox="1"/>
          <p:nvPr/>
        </p:nvSpPr>
        <p:spPr>
          <a:xfrm>
            <a:off x="6074410" y="6385560"/>
            <a:ext cx="5981700" cy="306705"/>
          </a:xfrm>
          <a:prstGeom prst="rect">
            <a:avLst/>
          </a:prstGeom>
          <a:noFill/>
        </p:spPr>
        <p:txBody>
          <a:bodyPr wrap="square" rtlCol="0" anchor="t">
            <a:spAutoFit/>
          </a:bodyPr>
          <a:p>
            <a:r>
              <a:rPr lang="en-US" sz="1400">
                <a:hlinkClick r:id="rId6" action="ppaction://hlinkfile"/>
              </a:rPr>
              <a:t>https://github.com/weder96/campusParty3/tree/main/backEnd/campus</a:t>
            </a:r>
            <a:endParaRPr 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84797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Ec2 Baisc Server Instance - Deploy Application  Java and Mysql</a:t>
            </a:r>
            <a:endParaRPr lang="pt-PT" altLang="en-US" sz="2000" b="1"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40055" y="1136650"/>
            <a:ext cx="5572125" cy="1369060"/>
          </a:xfrm>
          <a:prstGeom prst="rect">
            <a:avLst/>
          </a:prstGeom>
        </p:spPr>
      </p:pic>
      <p:pic>
        <p:nvPicPr>
          <p:cNvPr id="4" name="Picture 3"/>
          <p:cNvPicPr>
            <a:picLocks noChangeAspect="1"/>
          </p:cNvPicPr>
          <p:nvPr/>
        </p:nvPicPr>
        <p:blipFill>
          <a:blip r:embed="rId2"/>
          <a:stretch>
            <a:fillRect/>
          </a:stretch>
        </p:blipFill>
        <p:spPr>
          <a:xfrm>
            <a:off x="6273165" y="1189990"/>
            <a:ext cx="5565140" cy="1375410"/>
          </a:xfrm>
          <a:prstGeom prst="rect">
            <a:avLst/>
          </a:prstGeom>
        </p:spPr>
      </p:pic>
      <p:pic>
        <p:nvPicPr>
          <p:cNvPr id="5" name="Picture 4"/>
          <p:cNvPicPr>
            <a:picLocks noChangeAspect="1"/>
          </p:cNvPicPr>
          <p:nvPr/>
        </p:nvPicPr>
        <p:blipFill>
          <a:blip r:embed="rId3"/>
          <a:stretch>
            <a:fillRect/>
          </a:stretch>
        </p:blipFill>
        <p:spPr>
          <a:xfrm>
            <a:off x="440055" y="2573020"/>
            <a:ext cx="4666615" cy="3863975"/>
          </a:xfrm>
          <a:prstGeom prst="rect">
            <a:avLst/>
          </a:prstGeom>
        </p:spPr>
      </p:pic>
      <p:pic>
        <p:nvPicPr>
          <p:cNvPr id="6" name="Picture 5"/>
          <p:cNvPicPr>
            <a:picLocks noChangeAspect="1"/>
          </p:cNvPicPr>
          <p:nvPr/>
        </p:nvPicPr>
        <p:blipFill>
          <a:blip r:embed="rId4"/>
          <a:stretch>
            <a:fillRect/>
          </a:stretch>
        </p:blipFill>
        <p:spPr>
          <a:xfrm>
            <a:off x="6248400" y="2619375"/>
            <a:ext cx="4983480" cy="3810635"/>
          </a:xfrm>
          <a:prstGeom prst="rect">
            <a:avLst/>
          </a:prstGeom>
        </p:spPr>
      </p:pic>
      <p:sp>
        <p:nvSpPr>
          <p:cNvPr id="7" name="Text Box 6"/>
          <p:cNvSpPr txBox="1"/>
          <p:nvPr/>
        </p:nvSpPr>
        <p:spPr>
          <a:xfrm>
            <a:off x="6074410" y="6443345"/>
            <a:ext cx="5981700" cy="306705"/>
          </a:xfrm>
          <a:prstGeom prst="rect">
            <a:avLst/>
          </a:prstGeom>
          <a:noFill/>
        </p:spPr>
        <p:txBody>
          <a:bodyPr wrap="square" rtlCol="0" anchor="t">
            <a:spAutoFit/>
          </a:bodyPr>
          <a:p>
            <a:r>
              <a:rPr lang="en-US" sz="1400">
                <a:hlinkClick r:id="rId5" action="ppaction://hlinkfile"/>
              </a:rPr>
              <a:t>https://github.com/weder96/campusParty3/tree/main/backEnd/campus</a:t>
            </a:r>
            <a:endParaRPr lang="en-US"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1974850" y="1118870"/>
            <a:ext cx="8424545" cy="748665"/>
          </a:xfrm>
          <a:prstGeom prst="rect">
            <a:avLst/>
          </a:prstGeom>
        </p:spPr>
        <p:txBody>
          <a:bodyPr vert="horz" wrap="square" lIns="0" tIns="10583" rIns="0" bIns="0" rtlCol="0">
            <a:spAutoFit/>
          </a:bodyPr>
          <a:lstStyle/>
          <a:p>
            <a:pPr marL="12700">
              <a:lnSpc>
                <a:spcPct val="100000"/>
              </a:lnSpc>
              <a:spcBef>
                <a:spcPts val="100"/>
              </a:spcBef>
            </a:pPr>
            <a:r>
              <a:rPr lang="pt-PT" sz="4800">
                <a:solidFill>
                  <a:srgbClr val="527FFF"/>
                </a:solidFill>
                <a:latin typeface="Swiss921 BT" panose="020B0806030502050204" charset="0"/>
                <a:cs typeface="Swiss921 BT" panose="020B0806030502050204" charset="0"/>
                <a:sym typeface="+mn-ea"/>
              </a:rPr>
              <a:t>Beanstalk and Spring boot </a:t>
            </a:r>
            <a:endParaRPr lang="pt-PT" sz="4800" spc="170" dirty="0">
              <a:solidFill>
                <a:srgbClr val="527FFF"/>
              </a:solidFill>
              <a:latin typeface="Swiss921 BT" panose="020B0806030502050204" charset="0"/>
              <a:cs typeface="Swiss921 BT" panose="020B0806030502050204" charset="0"/>
              <a:sym typeface="+mn-ea"/>
            </a:endParaRPr>
          </a:p>
        </p:txBody>
      </p:sp>
      <p:pic>
        <p:nvPicPr>
          <p:cNvPr id="4" name="Picture 3"/>
          <p:cNvPicPr>
            <a:picLocks noChangeAspect="1"/>
          </p:cNvPicPr>
          <p:nvPr/>
        </p:nvPicPr>
        <p:blipFill>
          <a:blip r:embed="rId2"/>
          <a:stretch>
            <a:fillRect/>
          </a:stretch>
        </p:blipFill>
        <p:spPr>
          <a:xfrm>
            <a:off x="7738110" y="4244340"/>
            <a:ext cx="3561715" cy="1870075"/>
          </a:xfrm>
          <a:prstGeom prst="rect">
            <a:avLst/>
          </a:prstGeom>
        </p:spPr>
      </p:pic>
      <p:pic>
        <p:nvPicPr>
          <p:cNvPr id="91140"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0" y="4194810"/>
            <a:ext cx="1786255" cy="178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590550" y="831850"/>
            <a:ext cx="1198880" cy="1322070"/>
          </a:xfrm>
          <a:prstGeom prst="rect">
            <a:avLst/>
          </a:prstGeom>
          <a:noFill/>
        </p:spPr>
        <p:txBody>
          <a:bodyPr wrap="none" rtlCol="0">
            <a:spAutoFit/>
          </a:bodyPr>
          <a:p>
            <a:r>
              <a:rPr lang="pt-PT" altLang="en-US" sz="8000">
                <a:solidFill>
                  <a:schemeClr val="bg1"/>
                </a:solidFill>
                <a:latin typeface="Swiss921 BT" panose="020B0806030502050204" charset="0"/>
                <a:cs typeface="Swiss921 BT" panose="020B0806030502050204" charset="0"/>
              </a:rPr>
              <a:t>06</a:t>
            </a:r>
            <a:endParaRPr lang="pt-PT" altLang="en-US" sz="8000">
              <a:solidFill>
                <a:schemeClr val="bg1"/>
              </a:solidFill>
              <a:latin typeface="Swiss921 BT" panose="020B0806030502050204" charset="0"/>
              <a:cs typeface="Swiss921 BT" panose="020B080603050205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501650"/>
            <a:ext cx="4060825" cy="3606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Architecture (Beanstalk) </a:t>
            </a:r>
            <a:endParaRPr lang="pt-PT" altLang="en-US" sz="2000" b="1" dirty="0">
              <a:solidFill>
                <a:schemeClr val="bg1"/>
              </a:solidFill>
            </a:endParaRPr>
          </a:p>
        </p:txBody>
      </p:sp>
      <p:sp>
        <p:nvSpPr>
          <p:cNvPr id="6" name="Rectangles 5"/>
          <p:cNvSpPr/>
          <p:nvPr/>
        </p:nvSpPr>
        <p:spPr>
          <a:xfrm>
            <a:off x="429260" y="1450975"/>
            <a:ext cx="2392045"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45097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1055370" y="2171700"/>
            <a:ext cx="1134110" cy="595630"/>
          </a:xfrm>
          <a:prstGeom prst="rect">
            <a:avLst/>
          </a:prstGeom>
        </p:spPr>
      </p:pic>
      <p:pic>
        <p:nvPicPr>
          <p:cNvPr id="14" name="Picture 13"/>
          <p:cNvPicPr>
            <a:picLocks noChangeAspect="1"/>
          </p:cNvPicPr>
          <p:nvPr/>
        </p:nvPicPr>
        <p:blipFill>
          <a:blip r:embed="rId2"/>
          <a:stretch>
            <a:fillRect/>
          </a:stretch>
        </p:blipFill>
        <p:spPr>
          <a:xfrm>
            <a:off x="991235" y="5153660"/>
            <a:ext cx="1134110" cy="1134110"/>
          </a:xfrm>
          <a:prstGeom prst="rect">
            <a:avLst/>
          </a:prstGeom>
        </p:spPr>
      </p:pic>
      <p:sp>
        <p:nvSpPr>
          <p:cNvPr id="49" name="Rectangle 48"/>
          <p:cNvSpPr/>
          <p:nvPr/>
        </p:nvSpPr>
        <p:spPr>
          <a:xfrm>
            <a:off x="4010660" y="1450975"/>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006772" y="1450658"/>
            <a:ext cx="381000" cy="381000"/>
          </a:xfrm>
          <a:prstGeom prst="rect">
            <a:avLst/>
          </a:prstGeom>
        </p:spPr>
      </p:pic>
      <p:sp>
        <p:nvSpPr>
          <p:cNvPr id="55" name="Rectangle 54"/>
          <p:cNvSpPr/>
          <p:nvPr/>
        </p:nvSpPr>
        <p:spPr>
          <a:xfrm>
            <a:off x="4458335" y="1898650"/>
            <a:ext cx="662749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63212" y="1894923"/>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sp>
        <p:nvSpPr>
          <p:cNvPr id="87" name="TextBox 16"/>
          <p:cNvSpPr txBox="1">
            <a:spLocks noChangeArrowheads="1"/>
          </p:cNvSpPr>
          <p:nvPr/>
        </p:nvSpPr>
        <p:spPr bwMode="auto">
          <a:xfrm>
            <a:off x="4999355" y="4576445"/>
            <a:ext cx="175006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rPr>
              <a:t>AWS Elastic Beanstalk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2" name="Straight Arrow Connector 41"/>
          <p:cNvCxnSpPr/>
          <p:nvPr/>
        </p:nvCxnSpPr>
        <p:spPr>
          <a:xfrm>
            <a:off x="2580424" y="4082440"/>
            <a:ext cx="237232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973070" y="3810635"/>
            <a:ext cx="103378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choose Jar</a:t>
            </a:r>
            <a:endParaRPr lang="pt-PT" altLang="en-US" sz="1200" i="1" dirty="0">
              <a:solidFill>
                <a:schemeClr val="bg1"/>
              </a:solidFill>
              <a:latin typeface="Inter Light" panose="02000403000000020004" charset="0"/>
              <a:cs typeface="Inter Light" panose="02000403000000020004" charset="0"/>
            </a:endParaRPr>
          </a:p>
        </p:txBody>
      </p:sp>
      <p:pic>
        <p:nvPicPr>
          <p:cNvPr id="26" name="Picture 25"/>
          <p:cNvPicPr>
            <a:picLocks noChangeAspect="1"/>
          </p:cNvPicPr>
          <p:nvPr/>
        </p:nvPicPr>
        <p:blipFill>
          <a:blip r:embed="rId5"/>
          <a:stretch>
            <a:fillRect/>
          </a:stretch>
        </p:blipFill>
        <p:spPr>
          <a:xfrm>
            <a:off x="4058285" y="3650615"/>
            <a:ext cx="349250" cy="349250"/>
          </a:xfrm>
          <a:prstGeom prst="rect">
            <a:avLst/>
          </a:prstGeom>
        </p:spPr>
      </p:pic>
      <p:pic>
        <p:nvPicPr>
          <p:cNvPr id="27" name="Picture 26"/>
          <p:cNvPicPr>
            <a:picLocks noChangeAspect="1"/>
          </p:cNvPicPr>
          <p:nvPr/>
        </p:nvPicPr>
        <p:blipFill>
          <a:blip r:embed="rId2"/>
          <a:stretch>
            <a:fillRect/>
          </a:stretch>
        </p:blipFill>
        <p:spPr>
          <a:xfrm>
            <a:off x="5409565" y="2145030"/>
            <a:ext cx="816610" cy="816610"/>
          </a:xfrm>
          <a:prstGeom prst="rect">
            <a:avLst/>
          </a:prstGeom>
        </p:spPr>
      </p:pic>
      <p:pic>
        <p:nvPicPr>
          <p:cNvPr id="91140" name="Graphic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2895" y="3608705"/>
            <a:ext cx="87947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Arrow Connector 1"/>
          <p:cNvCxnSpPr>
            <a:stCxn id="91140" idx="0"/>
            <a:endCxn id="27" idx="2"/>
          </p:cNvCxnSpPr>
          <p:nvPr/>
        </p:nvCxnSpPr>
        <p:spPr>
          <a:xfrm flipH="1" flipV="1">
            <a:off x="5817870" y="2961640"/>
            <a:ext cx="5080" cy="64706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 name="TextBox 16"/>
          <p:cNvSpPr txBox="1">
            <a:spLocks noChangeArrowheads="1"/>
          </p:cNvSpPr>
          <p:nvPr/>
        </p:nvSpPr>
        <p:spPr bwMode="auto">
          <a:xfrm>
            <a:off x="8818316" y="548767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 name="Graphic 8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8858885" y="4488180"/>
            <a:ext cx="982345" cy="982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6262370" y="4119880"/>
            <a:ext cx="1188720"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6" name="Rectangle 45"/>
          <p:cNvSpPr/>
          <p:nvPr/>
        </p:nvSpPr>
        <p:spPr>
          <a:xfrm>
            <a:off x="7639050" y="3229610"/>
            <a:ext cx="3291205" cy="296354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FF9902"/>
                </a:solidFill>
                <a:latin typeface="Inter Light" panose="02000403000000020004" charset="0"/>
                <a:cs typeface="Inter Light" panose="02000403000000020004" charset="0"/>
              </a:rPr>
              <a:t>EC2 instance</a:t>
            </a:r>
            <a:endParaRPr lang="en-US" sz="1200" dirty="0">
              <a:ln w="0"/>
              <a:solidFill>
                <a:srgbClr val="FF9902"/>
              </a:solidFill>
              <a:latin typeface="Inter Light" panose="02000403000000020004" charset="0"/>
              <a:cs typeface="Inter Light" panose="02000403000000020004" charset="0"/>
            </a:endParaRPr>
          </a:p>
        </p:txBody>
      </p:sp>
      <p:pic>
        <p:nvPicPr>
          <p:cNvPr id="50" name="Graphic 49"/>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7638257" y="3225960"/>
            <a:ext cx="381000" cy="381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227580" y="952183"/>
            <a:ext cx="7084695"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rgbClr val="527FFF"/>
                </a:solidFill>
                <a:latin typeface="Swiss921 BT" panose="020B0806030502050204" charset="0"/>
                <a:cs typeface="Swiss921 BT" panose="020B0806030502050204" charset="0"/>
                <a:sym typeface="+mn-ea"/>
              </a:rPr>
              <a:t>Docker</a:t>
            </a:r>
            <a:r>
              <a:rPr lang="pt-PT" altLang="en-US" sz="4800">
                <a:solidFill>
                  <a:srgbClr val="527FFF"/>
                </a:solidFill>
                <a:latin typeface="Swiss921 BT" panose="020B0806030502050204" charset="0"/>
                <a:cs typeface="Swiss921 BT" panose="020B0806030502050204" charset="0"/>
                <a:sym typeface="+mn-ea"/>
              </a:rPr>
              <a:t> </a:t>
            </a:r>
            <a:r>
              <a:rPr lang="en-US" sz="4800">
                <a:solidFill>
                  <a:srgbClr val="527FFF"/>
                </a:solidFill>
                <a:latin typeface="Swiss921 BT" panose="020B0806030502050204" charset="0"/>
                <a:cs typeface="Swiss921 BT" panose="020B0806030502050204" charset="0"/>
                <a:sym typeface="+mn-ea"/>
              </a:rPr>
              <a:t>and Fargate </a:t>
            </a:r>
            <a:r>
              <a:rPr lang="pt-PT" sz="4800">
                <a:solidFill>
                  <a:srgbClr val="527FFF"/>
                </a:solidFill>
                <a:latin typeface="Swiss921 BT" panose="020B0806030502050204" charset="0"/>
                <a:cs typeface="Swiss921 BT" panose="020B0806030502050204" charset="0"/>
                <a:sym typeface="+mn-ea"/>
              </a:rPr>
              <a:t>with Spring boot</a:t>
            </a:r>
            <a:endParaRPr lang="pt-PT" sz="4800" spc="170" dirty="0">
              <a:solidFill>
                <a:srgbClr val="527FFF"/>
              </a:solidFill>
              <a:latin typeface="Swiss921 BT" panose="020B0806030502050204" charset="0"/>
              <a:cs typeface="Swiss921 BT" panose="020B0806030502050204" charset="0"/>
              <a:sym typeface="+mn-ea"/>
            </a:endParaRPr>
          </a:p>
        </p:txBody>
      </p:sp>
      <p:pic>
        <p:nvPicPr>
          <p:cNvPr id="4" name="Picture 3"/>
          <p:cNvPicPr>
            <a:picLocks noChangeAspect="1"/>
          </p:cNvPicPr>
          <p:nvPr/>
        </p:nvPicPr>
        <p:blipFill>
          <a:blip r:embed="rId2"/>
          <a:stretch>
            <a:fillRect/>
          </a:stretch>
        </p:blipFill>
        <p:spPr>
          <a:xfrm>
            <a:off x="8733790" y="4858385"/>
            <a:ext cx="2519045" cy="1322705"/>
          </a:xfrm>
          <a:prstGeom prst="rect">
            <a:avLst/>
          </a:prstGeom>
        </p:spPr>
      </p:pic>
      <p:pic>
        <p:nvPicPr>
          <p:cNvPr id="19" name="Graphic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070" y="4797425"/>
            <a:ext cx="1576070" cy="1576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782955" y="4425950"/>
            <a:ext cx="1724660" cy="1476375"/>
          </a:xfrm>
          <a:prstGeom prst="rect">
            <a:avLst/>
          </a:prstGeom>
        </p:spPr>
      </p:pic>
      <p:sp>
        <p:nvSpPr>
          <p:cNvPr id="2" name="Text Box 1"/>
          <p:cNvSpPr txBox="1"/>
          <p:nvPr/>
        </p:nvSpPr>
        <p:spPr>
          <a:xfrm>
            <a:off x="590550" y="831850"/>
            <a:ext cx="1198880" cy="1322070"/>
          </a:xfrm>
          <a:prstGeom prst="rect">
            <a:avLst/>
          </a:prstGeom>
          <a:noFill/>
        </p:spPr>
        <p:txBody>
          <a:bodyPr wrap="none" rtlCol="0">
            <a:spAutoFit/>
          </a:bodyPr>
          <a:p>
            <a:r>
              <a:rPr lang="pt-PT" altLang="en-US" sz="8000">
                <a:solidFill>
                  <a:schemeClr val="bg1"/>
                </a:solidFill>
                <a:latin typeface="Swiss921 BT" panose="020B0806030502050204" charset="0"/>
                <a:cs typeface="Swiss921 BT" panose="020B0806030502050204" charset="0"/>
              </a:rPr>
              <a:t>07</a:t>
            </a:r>
            <a:endParaRPr lang="pt-PT" altLang="en-US" sz="8000">
              <a:solidFill>
                <a:schemeClr val="bg1"/>
              </a:solidFill>
              <a:latin typeface="Swiss921 BT" panose="020B0806030502050204" charset="0"/>
              <a:cs typeface="Swiss921 BT" panose="020B080603050205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nvSpPr>
        <p:spPr>
          <a:xfrm>
            <a:off x="307975" y="955040"/>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dirty="0">
                <a:solidFill>
                  <a:schemeClr val="bg1"/>
                </a:solidFill>
              </a:rPr>
              <a:t>Agenda</a:t>
            </a:r>
            <a:endParaRPr lang="en-US" dirty="0">
              <a:solidFill>
                <a:schemeClr val="bg1"/>
              </a:solidFill>
            </a:endParaRPr>
          </a:p>
        </p:txBody>
      </p:sp>
      <p:sp>
        <p:nvSpPr>
          <p:cNvPr id="2" name="Text Box 1"/>
          <p:cNvSpPr txBox="1"/>
          <p:nvPr/>
        </p:nvSpPr>
        <p:spPr>
          <a:xfrm>
            <a:off x="266700" y="1911350"/>
            <a:ext cx="6343015" cy="4477385"/>
          </a:xfrm>
          <a:prstGeom prst="rect">
            <a:avLst/>
          </a:prstGeom>
          <a:noFill/>
        </p:spPr>
        <p:txBody>
          <a:bodyPr wrap="none" rtlCol="0">
            <a:spAutoFit/>
          </a:bodyPr>
          <a:p>
            <a:pPr marL="342900" marR="0" lvl="0" indent="-342900" algn="l" defTabSz="1097280" rtl="0" eaLnBrk="1" fontAlgn="auto" latinLnBrk="0" hangingPunct="1">
              <a:lnSpc>
                <a:spcPct val="5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SDK </a:t>
            </a:r>
            <a:r>
              <a:rPr lang="en-US">
                <a:solidFill>
                  <a:schemeClr val="bg1"/>
                </a:solidFill>
              </a:rPr>
              <a:t>for Java</a:t>
            </a:r>
            <a:endParaRPr lang="en-US">
              <a:solidFill>
                <a:schemeClr val="bg1"/>
              </a:solidFill>
            </a:endParaRPr>
          </a:p>
          <a:p>
            <a:pPr marL="342900" marR="0" lvl="0" indent="-342900" algn="l" defTabSz="1097280" rtl="0" eaLnBrk="1" fontAlgn="auto" latinLnBrk="0" hangingPunct="1">
              <a:lnSpc>
                <a:spcPct val="5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AWS IDE </a:t>
            </a:r>
            <a:r>
              <a:rPr lang="en-US" b="1">
                <a:solidFill>
                  <a:schemeClr val="bg1"/>
                </a:solidFill>
              </a:rPr>
              <a:t>Toolkits</a:t>
            </a:r>
            <a:endParaRPr lang="en-US">
              <a:solidFill>
                <a:schemeClr val="bg1"/>
              </a:solidFill>
            </a:endParaRPr>
          </a:p>
          <a:p>
            <a:pPr marL="342900" marR="0" lvl="0" indent="-342900" algn="l" defTabSz="1097280" rtl="0" eaLnBrk="1" fontAlgn="auto" latinLnBrk="0" hangingPunct="1">
              <a:lnSpc>
                <a:spcPct val="5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AWS </a:t>
            </a:r>
            <a:r>
              <a:rPr lang="en-US" b="1">
                <a:solidFill>
                  <a:schemeClr val="bg1"/>
                </a:solidFill>
              </a:rPr>
              <a:t>CDK </a:t>
            </a:r>
            <a:r>
              <a:rPr lang="en-US">
                <a:solidFill>
                  <a:schemeClr val="bg1"/>
                </a:solidFill>
              </a:rPr>
              <a:t>for Java</a:t>
            </a:r>
            <a:endParaRPr lang="en-US">
              <a:solidFill>
                <a:schemeClr val="bg1"/>
              </a:solidFill>
            </a:endParaRPr>
          </a:p>
          <a:p>
            <a:pPr marL="342900" marR="0" lvl="0" indent="-342900" algn="l" defTabSz="1097280" rtl="0" eaLnBrk="1" fontAlgn="auto" latinLnBrk="0" hangingPunct="1">
              <a:lnSpc>
                <a:spcPct val="5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Amazon </a:t>
            </a:r>
            <a:r>
              <a:rPr lang="en-US" b="1">
                <a:solidFill>
                  <a:schemeClr val="bg1"/>
                </a:solidFill>
              </a:rPr>
              <a:t>Corretto</a:t>
            </a:r>
            <a:endParaRPr lang="en-US">
              <a:solidFill>
                <a:schemeClr val="bg1"/>
              </a:solidFill>
            </a:endParaRPr>
          </a:p>
          <a:p>
            <a:pPr marL="342900" marR="0" lvl="0" indent="-342900" algn="l" defTabSz="1097280" rtl="0" eaLnBrk="1" fontAlgn="auto" latinLnBrk="0" hangingPunct="1">
              <a:lnSpc>
                <a:spcPct val="5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EC2 </a:t>
            </a:r>
            <a:r>
              <a:rPr lang="en-US">
                <a:solidFill>
                  <a:schemeClr val="bg1"/>
                </a:solidFill>
              </a:rPr>
              <a:t>with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5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Beanstalk </a:t>
            </a:r>
            <a:r>
              <a:rPr lang="en-US">
                <a:solidFill>
                  <a:schemeClr val="bg1"/>
                </a:solidFill>
              </a:rPr>
              <a:t>and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5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Docker </a:t>
            </a:r>
            <a:r>
              <a:rPr lang="en-US">
                <a:solidFill>
                  <a:schemeClr val="bg1"/>
                </a:solidFill>
              </a:rPr>
              <a:t>and </a:t>
            </a:r>
            <a:r>
              <a:rPr lang="en-US" b="1">
                <a:solidFill>
                  <a:schemeClr val="bg1"/>
                </a:solidFill>
              </a:rPr>
              <a:t>Fargate </a:t>
            </a:r>
            <a:r>
              <a:rPr lang="en-US">
                <a:solidFill>
                  <a:schemeClr val="bg1"/>
                </a:solidFill>
              </a:rPr>
              <a:t>with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5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Pipelines </a:t>
            </a:r>
            <a:r>
              <a:rPr lang="en-US">
                <a:solidFill>
                  <a:schemeClr val="bg1"/>
                </a:solidFill>
              </a:rPr>
              <a:t>with Java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50000"/>
              </a:lnSpc>
              <a:spcBef>
                <a:spcPts val="1800"/>
              </a:spcBef>
              <a:spcAft>
                <a:spcPts val="800"/>
              </a:spcAft>
              <a:buClrTx/>
              <a:buSzPct val="90000"/>
              <a:buFont typeface="Arial" panose="02080604020202020204" pitchFamily="34" charset="0"/>
              <a:buAutoNum type="arabicPeriod"/>
              <a:defRPr/>
            </a:pPr>
            <a:r>
              <a:rPr lang="en-US" b="1">
                <a:solidFill>
                  <a:schemeClr val="bg1"/>
                </a:solidFill>
              </a:rPr>
              <a:t>Serverless </a:t>
            </a:r>
            <a:r>
              <a:rPr lang="en-US">
                <a:solidFill>
                  <a:schemeClr val="bg1"/>
                </a:solidFill>
              </a:rPr>
              <a:t>- </a:t>
            </a:r>
            <a:r>
              <a:rPr lang="en-US" b="1">
                <a:solidFill>
                  <a:schemeClr val="bg1"/>
                </a:solidFill>
              </a:rPr>
              <a:t>Java </a:t>
            </a:r>
            <a:r>
              <a:rPr lang="en-US">
                <a:solidFill>
                  <a:schemeClr val="bg1"/>
                </a:solidFill>
              </a:rPr>
              <a:t>and </a:t>
            </a:r>
            <a:r>
              <a:rPr lang="en-US" b="1">
                <a:solidFill>
                  <a:schemeClr val="bg1"/>
                </a:solidFill>
              </a:rPr>
              <a:t>Lambdas </a:t>
            </a:r>
            <a:r>
              <a:rPr lang="en-US">
                <a:solidFill>
                  <a:schemeClr val="bg1"/>
                </a:solidFill>
              </a:rPr>
              <a:t>with </a:t>
            </a:r>
            <a:r>
              <a:rPr lang="en-US" b="1">
                <a:solidFill>
                  <a:schemeClr val="bg1"/>
                </a:solidFill>
              </a:rPr>
              <a:t>Springboot</a:t>
            </a:r>
            <a:endParaRPr lang="en-US">
              <a:solidFill>
                <a:schemeClr val="bg1"/>
              </a:solidFill>
            </a:endParaRPr>
          </a:p>
          <a:p>
            <a:pPr marL="342900" marR="0" lvl="0" indent="-342900" algn="l" defTabSz="1097280" rtl="0" eaLnBrk="1" fontAlgn="auto" latinLnBrk="0" hangingPunct="1">
              <a:lnSpc>
                <a:spcPct val="50000"/>
              </a:lnSpc>
              <a:spcBef>
                <a:spcPts val="1800"/>
              </a:spcBef>
              <a:spcAft>
                <a:spcPts val="800"/>
              </a:spcAft>
              <a:buClrTx/>
              <a:buSzPct val="90000"/>
              <a:buFont typeface="Arial" panose="02080604020202020204" pitchFamily="34" charset="0"/>
              <a:buAutoNum type="arabicPeriod"/>
              <a:defRPr/>
            </a:pPr>
            <a:r>
              <a:rPr lang="en-US">
                <a:solidFill>
                  <a:schemeClr val="bg1"/>
                </a:solidFill>
              </a:rPr>
              <a:t>AWS </a:t>
            </a:r>
            <a:r>
              <a:rPr lang="en-US" b="1">
                <a:solidFill>
                  <a:schemeClr val="bg1"/>
                </a:solidFill>
              </a:rPr>
              <a:t>Lambda SnapStart </a:t>
            </a:r>
            <a:r>
              <a:rPr lang="en-US">
                <a:solidFill>
                  <a:schemeClr val="bg1"/>
                </a:solidFill>
              </a:rPr>
              <a:t>for Spring Developers</a:t>
            </a:r>
            <a:endParaRPr lang="en-US">
              <a:solidFill>
                <a:schemeClr val="bg1"/>
              </a:solidFill>
            </a:endParaRPr>
          </a:p>
        </p:txBody>
      </p:sp>
      <p:pic>
        <p:nvPicPr>
          <p:cNvPr id="5" name="Picture 4"/>
          <p:cNvPicPr>
            <a:picLocks noChangeAspect="1"/>
          </p:cNvPicPr>
          <p:nvPr/>
        </p:nvPicPr>
        <p:blipFill>
          <a:blip r:embed="rId2"/>
          <a:stretch>
            <a:fillRect/>
          </a:stretch>
        </p:blipFill>
        <p:spPr>
          <a:xfrm>
            <a:off x="8689340" y="3292475"/>
            <a:ext cx="2569845" cy="2569845"/>
          </a:xfrm>
          <a:prstGeom prst="rect">
            <a:avLst/>
          </a:prstGeom>
        </p:spPr>
      </p:pic>
      <p:grpSp>
        <p:nvGrpSpPr>
          <p:cNvPr id="6" name="Group 5"/>
          <p:cNvGrpSpPr/>
          <p:nvPr/>
        </p:nvGrpSpPr>
        <p:grpSpPr>
          <a:xfrm>
            <a:off x="440055" y="551815"/>
            <a:ext cx="1594485" cy="76200"/>
            <a:chOff x="533" y="869"/>
            <a:chExt cx="4189" cy="120"/>
          </a:xfrm>
        </p:grpSpPr>
        <p:sp>
          <p:nvSpPr>
            <p:cNvPr id="3" name="Rectangles 2"/>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99720" y="493395"/>
            <a:ext cx="80860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Architecture (Docker Hub) </a:t>
            </a:r>
            <a:endParaRPr lang="pt-PT" altLang="en-US" sz="2000" b="1" dirty="0">
              <a:solidFill>
                <a:schemeClr val="bg1"/>
              </a:solidFill>
            </a:endParaRPr>
          </a:p>
        </p:txBody>
      </p:sp>
      <p:sp>
        <p:nvSpPr>
          <p:cNvPr id="6" name="Rectangles 5"/>
          <p:cNvSpPr/>
          <p:nvPr/>
        </p:nvSpPr>
        <p:spPr>
          <a:xfrm>
            <a:off x="429260" y="1376680"/>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376680"/>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840740" y="1969770"/>
            <a:ext cx="857885" cy="450850"/>
          </a:xfrm>
          <a:prstGeom prst="rect">
            <a:avLst/>
          </a:prstGeom>
        </p:spPr>
      </p:pic>
      <p:pic>
        <p:nvPicPr>
          <p:cNvPr id="14" name="Picture 13"/>
          <p:cNvPicPr>
            <a:picLocks noChangeAspect="1"/>
          </p:cNvPicPr>
          <p:nvPr/>
        </p:nvPicPr>
        <p:blipFill>
          <a:blip r:embed="rId2"/>
          <a:stretch>
            <a:fillRect/>
          </a:stretch>
        </p:blipFill>
        <p:spPr>
          <a:xfrm>
            <a:off x="775970" y="3450590"/>
            <a:ext cx="1027430" cy="1027430"/>
          </a:xfrm>
          <a:prstGeom prst="rect">
            <a:avLst/>
          </a:prstGeom>
        </p:spPr>
      </p:pic>
      <p:sp>
        <p:nvSpPr>
          <p:cNvPr id="49" name="Rectangle 48"/>
          <p:cNvSpPr/>
          <p:nvPr/>
        </p:nvSpPr>
        <p:spPr>
          <a:xfrm>
            <a:off x="4315460" y="1376680"/>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317922" y="1376363"/>
            <a:ext cx="381000" cy="381000"/>
          </a:xfrm>
          <a:prstGeom prst="rect">
            <a:avLst/>
          </a:prstGeom>
        </p:spPr>
      </p:pic>
      <p:sp>
        <p:nvSpPr>
          <p:cNvPr id="55" name="Rectangle 54"/>
          <p:cNvSpPr/>
          <p:nvPr/>
        </p:nvSpPr>
        <p:spPr>
          <a:xfrm>
            <a:off x="4458335" y="1824355"/>
            <a:ext cx="662749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63212" y="1820628"/>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cxnSp>
        <p:nvCxnSpPr>
          <p:cNvPr id="42" name="Straight Arrow Connector 41"/>
          <p:cNvCxnSpPr/>
          <p:nvPr/>
        </p:nvCxnSpPr>
        <p:spPr>
          <a:xfrm>
            <a:off x="1803400" y="3925570"/>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1928495" y="3613150"/>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push</a:t>
            </a:r>
            <a:endParaRPr lang="pt-PT" altLang="en-US" sz="1200" i="1" dirty="0">
              <a:solidFill>
                <a:schemeClr val="bg1"/>
              </a:solidFill>
              <a:latin typeface="Inter Light" panose="02000403000000020004" charset="0"/>
              <a:cs typeface="Inter Light" panose="02000403000000020004" charset="0"/>
            </a:endParaRPr>
          </a:p>
        </p:txBody>
      </p:sp>
      <p:sp>
        <p:nvSpPr>
          <p:cNvPr id="8" name="Rectangles 7"/>
          <p:cNvSpPr/>
          <p:nvPr/>
        </p:nvSpPr>
        <p:spPr>
          <a:xfrm>
            <a:off x="2338705" y="1377315"/>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389505" y="1424305"/>
            <a:ext cx="459740" cy="275590"/>
          </a:xfrm>
          <a:prstGeom prst="rect">
            <a:avLst/>
          </a:prstGeom>
          <a:noFill/>
        </p:spPr>
        <p:txBody>
          <a:bodyPr wrap="none" rtlCol="0">
            <a:spAutoFit/>
          </a:bodyPr>
          <a:p>
            <a:r>
              <a:rPr lang="pt-PT" altLang="en-US" sz="1200">
                <a:solidFill>
                  <a:schemeClr val="bg1"/>
                </a:solidFill>
              </a:rPr>
              <a:t>Hub</a:t>
            </a:r>
            <a:endParaRPr lang="pt-PT" altLang="en-US" sz="1200">
              <a:solidFill>
                <a:schemeClr val="bg1"/>
              </a:solidFill>
            </a:endParaRPr>
          </a:p>
        </p:txBody>
      </p:sp>
      <p:cxnSp>
        <p:nvCxnSpPr>
          <p:cNvPr id="12" name="Straight Arrow Connector 11"/>
          <p:cNvCxnSpPr/>
          <p:nvPr/>
        </p:nvCxnSpPr>
        <p:spPr>
          <a:xfrm>
            <a:off x="3752850" y="3925570"/>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TextBox 48"/>
          <p:cNvSpPr txBox="1"/>
          <p:nvPr/>
        </p:nvSpPr>
        <p:spPr>
          <a:xfrm>
            <a:off x="3877945" y="3613150"/>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pull</a:t>
            </a:r>
            <a:endParaRPr lang="pt-PT" altLang="en-US" sz="1200" i="1" dirty="0">
              <a:solidFill>
                <a:schemeClr val="bg1"/>
              </a:solidFill>
              <a:latin typeface="Inter Light" panose="02000403000000020004" charset="0"/>
              <a:cs typeface="Inter Light" panose="02000403000000020004" charset="0"/>
            </a:endParaRPr>
          </a:p>
        </p:txBody>
      </p:sp>
      <p:sp>
        <p:nvSpPr>
          <p:cNvPr id="16" name="TextBox 16"/>
          <p:cNvSpPr txBox="1">
            <a:spLocks noChangeArrowheads="1"/>
          </p:cNvSpPr>
          <p:nvPr/>
        </p:nvSpPr>
        <p:spPr bwMode="auto">
          <a:xfrm>
            <a:off x="5264856" y="450215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8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14315" y="3516630"/>
            <a:ext cx="982345" cy="982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7"/>
          <a:stretch>
            <a:fillRect/>
          </a:stretch>
        </p:blipFill>
        <p:spPr>
          <a:xfrm>
            <a:off x="8124190" y="3657600"/>
            <a:ext cx="819785" cy="701675"/>
          </a:xfrm>
          <a:prstGeom prst="rect">
            <a:avLst/>
          </a:prstGeom>
        </p:spPr>
      </p:pic>
      <p:pic>
        <p:nvPicPr>
          <p:cNvPr id="25" name="Picture 24"/>
          <p:cNvPicPr>
            <a:picLocks noChangeAspect="1"/>
          </p:cNvPicPr>
          <p:nvPr/>
        </p:nvPicPr>
        <p:blipFill>
          <a:blip r:embed="rId7"/>
          <a:stretch>
            <a:fillRect/>
          </a:stretch>
        </p:blipFill>
        <p:spPr>
          <a:xfrm>
            <a:off x="996950" y="5640705"/>
            <a:ext cx="585470" cy="501015"/>
          </a:xfrm>
          <a:prstGeom prst="rect">
            <a:avLst/>
          </a:prstGeom>
        </p:spPr>
      </p:pic>
      <p:pic>
        <p:nvPicPr>
          <p:cNvPr id="28" name="Picture 27"/>
          <p:cNvPicPr>
            <a:picLocks noChangeAspect="1"/>
          </p:cNvPicPr>
          <p:nvPr/>
        </p:nvPicPr>
        <p:blipFill>
          <a:blip r:embed="rId8"/>
          <a:stretch>
            <a:fillRect/>
          </a:stretch>
        </p:blipFill>
        <p:spPr>
          <a:xfrm>
            <a:off x="2778125" y="3613150"/>
            <a:ext cx="830580" cy="662305"/>
          </a:xfrm>
          <a:prstGeom prst="rect">
            <a:avLst/>
          </a:prstGeom>
        </p:spPr>
      </p:pic>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6" name="Rectangle 45"/>
          <p:cNvSpPr/>
          <p:nvPr/>
        </p:nvSpPr>
        <p:spPr>
          <a:xfrm>
            <a:off x="4763770" y="2160905"/>
            <a:ext cx="5988685" cy="399923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FF9902"/>
                </a:solidFill>
                <a:latin typeface="Inter Light" panose="02000403000000020004" charset="0"/>
                <a:cs typeface="Inter Light" panose="02000403000000020004" charset="0"/>
              </a:rPr>
              <a:t>EC2 instance</a:t>
            </a:r>
            <a:endParaRPr lang="en-US" sz="1200" dirty="0">
              <a:ln w="0"/>
              <a:solidFill>
                <a:srgbClr val="FF9902"/>
              </a:solidFill>
              <a:latin typeface="Inter Light" panose="02000403000000020004" charset="0"/>
              <a:cs typeface="Inter Light" panose="02000403000000020004" charset="0"/>
            </a:endParaRPr>
          </a:p>
        </p:txBody>
      </p:sp>
      <p:pic>
        <p:nvPicPr>
          <p:cNvPr id="50" name="Graphic 49"/>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4763770" y="2160905"/>
            <a:ext cx="392430" cy="392430"/>
          </a:xfrm>
          <a:prstGeom prst="rect">
            <a:avLst/>
          </a:prstGeom>
        </p:spPr>
      </p:pic>
      <p:cxnSp>
        <p:nvCxnSpPr>
          <p:cNvPr id="3" name="Straight Arrow Connector 2"/>
          <p:cNvCxnSpPr/>
          <p:nvPr/>
        </p:nvCxnSpPr>
        <p:spPr>
          <a:xfrm>
            <a:off x="6615430" y="4006215"/>
            <a:ext cx="150876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TextBox 48"/>
          <p:cNvSpPr txBox="1"/>
          <p:nvPr/>
        </p:nvSpPr>
        <p:spPr>
          <a:xfrm>
            <a:off x="7079615" y="3649980"/>
            <a:ext cx="716915"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install</a:t>
            </a:r>
            <a:endParaRPr lang="pt-PT" altLang="en-US" sz="1200" i="1" dirty="0">
              <a:solidFill>
                <a:schemeClr val="bg1"/>
              </a:solidFill>
              <a:latin typeface="Inter Light" panose="02000403000000020004" charset="0"/>
              <a:cs typeface="Inter Light" panose="020004030000000200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762063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Create Account Docker Hub(Repository) and Login </a:t>
            </a:r>
            <a:endParaRPr lang="pt-PT" altLang="en-US" sz="2000" b="1" dirty="0">
              <a:solidFill>
                <a:schemeClr val="bg1"/>
              </a:solidFill>
            </a:endParaRPr>
          </a:p>
        </p:txBody>
      </p:sp>
      <p:grpSp>
        <p:nvGrpSpPr>
          <p:cNvPr id="2" name="Group 1"/>
          <p:cNvGrpSpPr/>
          <p:nvPr/>
        </p:nvGrpSpPr>
        <p:grpSpPr>
          <a:xfrm>
            <a:off x="44005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7" name="Picture 6"/>
          <p:cNvPicPr>
            <a:picLocks noChangeAspect="1"/>
          </p:cNvPicPr>
          <p:nvPr/>
        </p:nvPicPr>
        <p:blipFill>
          <a:blip r:embed="rId1"/>
          <a:stretch>
            <a:fillRect/>
          </a:stretch>
        </p:blipFill>
        <p:spPr>
          <a:xfrm>
            <a:off x="5530215" y="1350010"/>
            <a:ext cx="6437630" cy="1490345"/>
          </a:xfrm>
          <a:prstGeom prst="rect">
            <a:avLst/>
          </a:prstGeom>
        </p:spPr>
      </p:pic>
      <p:pic>
        <p:nvPicPr>
          <p:cNvPr id="8" name="Picture 7"/>
          <p:cNvPicPr>
            <a:picLocks noChangeAspect="1"/>
          </p:cNvPicPr>
          <p:nvPr/>
        </p:nvPicPr>
        <p:blipFill>
          <a:blip r:embed="rId2"/>
          <a:stretch>
            <a:fillRect/>
          </a:stretch>
        </p:blipFill>
        <p:spPr>
          <a:xfrm>
            <a:off x="440055" y="1326515"/>
            <a:ext cx="4808220" cy="43808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Push Project Spring boot to Docker  Hub </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4" name="Picture 3"/>
          <p:cNvPicPr>
            <a:picLocks noChangeAspect="1"/>
          </p:cNvPicPr>
          <p:nvPr/>
        </p:nvPicPr>
        <p:blipFill>
          <a:blip r:embed="rId1"/>
          <a:stretch>
            <a:fillRect/>
          </a:stretch>
        </p:blipFill>
        <p:spPr>
          <a:xfrm>
            <a:off x="440055" y="1134110"/>
            <a:ext cx="5278755" cy="981075"/>
          </a:xfrm>
          <a:prstGeom prst="rect">
            <a:avLst/>
          </a:prstGeom>
        </p:spPr>
      </p:pic>
      <p:pic>
        <p:nvPicPr>
          <p:cNvPr id="5" name="Picture 4"/>
          <p:cNvPicPr>
            <a:picLocks noChangeAspect="1"/>
          </p:cNvPicPr>
          <p:nvPr/>
        </p:nvPicPr>
        <p:blipFill>
          <a:blip r:embed="rId2"/>
          <a:stretch>
            <a:fillRect/>
          </a:stretch>
        </p:blipFill>
        <p:spPr>
          <a:xfrm>
            <a:off x="456565" y="2337435"/>
            <a:ext cx="5202555" cy="219075"/>
          </a:xfrm>
          <a:prstGeom prst="rect">
            <a:avLst/>
          </a:prstGeom>
        </p:spPr>
      </p:pic>
      <p:pic>
        <p:nvPicPr>
          <p:cNvPr id="6" name="Picture 5"/>
          <p:cNvPicPr>
            <a:picLocks noChangeAspect="1"/>
          </p:cNvPicPr>
          <p:nvPr/>
        </p:nvPicPr>
        <p:blipFill>
          <a:blip r:embed="rId3"/>
          <a:stretch>
            <a:fillRect/>
          </a:stretch>
        </p:blipFill>
        <p:spPr>
          <a:xfrm>
            <a:off x="440055" y="2778760"/>
            <a:ext cx="5264150" cy="2933700"/>
          </a:xfrm>
          <a:prstGeom prst="rect">
            <a:avLst/>
          </a:prstGeom>
        </p:spPr>
      </p:pic>
      <p:pic>
        <p:nvPicPr>
          <p:cNvPr id="3" name="Picture 2"/>
          <p:cNvPicPr>
            <a:picLocks noChangeAspect="1"/>
          </p:cNvPicPr>
          <p:nvPr/>
        </p:nvPicPr>
        <p:blipFill>
          <a:blip r:embed="rId4"/>
          <a:stretch>
            <a:fillRect/>
          </a:stretch>
        </p:blipFill>
        <p:spPr>
          <a:xfrm>
            <a:off x="6125210" y="1079500"/>
            <a:ext cx="5327650" cy="4626610"/>
          </a:xfrm>
          <a:prstGeom prst="rect">
            <a:avLst/>
          </a:prstGeom>
        </p:spPr>
      </p:pic>
      <p:sp>
        <p:nvSpPr>
          <p:cNvPr id="7" name="Text Box 6"/>
          <p:cNvSpPr txBox="1"/>
          <p:nvPr/>
        </p:nvSpPr>
        <p:spPr>
          <a:xfrm>
            <a:off x="4761865" y="6113780"/>
            <a:ext cx="6690995" cy="306705"/>
          </a:xfrm>
          <a:prstGeom prst="rect">
            <a:avLst/>
          </a:prstGeom>
          <a:noFill/>
        </p:spPr>
        <p:txBody>
          <a:bodyPr wrap="square" rtlCol="0" anchor="t">
            <a:spAutoFit/>
          </a:bodyPr>
          <a:p>
            <a:r>
              <a:rPr lang="en-US" sz="1400">
                <a:hlinkClick r:id="rId5" action="ppaction://hlinkfile"/>
              </a:rPr>
              <a:t>https://github.com/weder96/campusParty3/tree/main/backEnd/campus_docker</a:t>
            </a:r>
            <a:endParaRPr lang="en-US"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Pull Project Docker  Hub </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221105"/>
            <a:ext cx="8010525" cy="847725"/>
          </a:xfrm>
          <a:prstGeom prst="rect">
            <a:avLst/>
          </a:prstGeom>
        </p:spPr>
      </p:pic>
      <p:pic>
        <p:nvPicPr>
          <p:cNvPr id="7" name="Picture 6"/>
          <p:cNvPicPr>
            <a:picLocks noChangeAspect="1"/>
          </p:cNvPicPr>
          <p:nvPr/>
        </p:nvPicPr>
        <p:blipFill>
          <a:blip r:embed="rId2"/>
          <a:stretch>
            <a:fillRect/>
          </a:stretch>
        </p:blipFill>
        <p:spPr>
          <a:xfrm>
            <a:off x="456565" y="2552065"/>
            <a:ext cx="11355070" cy="2510155"/>
          </a:xfrm>
          <a:prstGeom prst="rect">
            <a:avLst/>
          </a:prstGeom>
        </p:spPr>
      </p:pic>
      <p:sp>
        <p:nvSpPr>
          <p:cNvPr id="8" name="Text Box 7"/>
          <p:cNvSpPr txBox="1"/>
          <p:nvPr/>
        </p:nvSpPr>
        <p:spPr>
          <a:xfrm>
            <a:off x="6858000" y="6313170"/>
            <a:ext cx="5062220" cy="306705"/>
          </a:xfrm>
          <a:prstGeom prst="rect">
            <a:avLst/>
          </a:prstGeom>
          <a:noFill/>
        </p:spPr>
        <p:txBody>
          <a:bodyPr wrap="square" rtlCol="0" anchor="t">
            <a:spAutoFit/>
          </a:bodyPr>
          <a:p>
            <a:r>
              <a:rPr lang="en-US" sz="1400">
                <a:hlinkClick r:id="rId3" action="ppaction://hlinkfile"/>
              </a:rPr>
              <a:t>https://docs.docker.com/engine/reference/commandline/pull/</a:t>
            </a:r>
            <a:endParaRPr lang="en-US" sz="1400">
              <a:hlinkClick r:id="rId3" action="ppaction://hlinkfil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Test Project Spring boot (localhost)</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4" name="Picture 3"/>
          <p:cNvPicPr>
            <a:picLocks noChangeAspect="1"/>
          </p:cNvPicPr>
          <p:nvPr/>
        </p:nvPicPr>
        <p:blipFill>
          <a:blip r:embed="rId1"/>
          <a:stretch>
            <a:fillRect/>
          </a:stretch>
        </p:blipFill>
        <p:spPr>
          <a:xfrm>
            <a:off x="345440" y="2369185"/>
            <a:ext cx="6379210" cy="3152775"/>
          </a:xfrm>
          <a:prstGeom prst="rect">
            <a:avLst/>
          </a:prstGeom>
        </p:spPr>
      </p:pic>
      <p:pic>
        <p:nvPicPr>
          <p:cNvPr id="5" name="Picture 4"/>
          <p:cNvPicPr>
            <a:picLocks noChangeAspect="1"/>
          </p:cNvPicPr>
          <p:nvPr/>
        </p:nvPicPr>
        <p:blipFill>
          <a:blip r:embed="rId2"/>
          <a:stretch>
            <a:fillRect/>
          </a:stretch>
        </p:blipFill>
        <p:spPr>
          <a:xfrm>
            <a:off x="456565" y="1273810"/>
            <a:ext cx="6286500" cy="7715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Test Project Spring boot (EC2 Instance)</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148715"/>
            <a:ext cx="5473065" cy="982345"/>
          </a:xfrm>
          <a:prstGeom prst="rect">
            <a:avLst/>
          </a:prstGeom>
        </p:spPr>
      </p:pic>
      <p:pic>
        <p:nvPicPr>
          <p:cNvPr id="7" name="Picture 6"/>
          <p:cNvPicPr>
            <a:picLocks noChangeAspect="1"/>
          </p:cNvPicPr>
          <p:nvPr/>
        </p:nvPicPr>
        <p:blipFill>
          <a:blip r:embed="rId2"/>
          <a:stretch>
            <a:fillRect/>
          </a:stretch>
        </p:blipFill>
        <p:spPr>
          <a:xfrm>
            <a:off x="456565" y="2284095"/>
            <a:ext cx="6497320" cy="2178685"/>
          </a:xfrm>
          <a:prstGeom prst="rect">
            <a:avLst/>
          </a:prstGeom>
        </p:spPr>
      </p:pic>
      <p:pic>
        <p:nvPicPr>
          <p:cNvPr id="8" name="Picture 7"/>
          <p:cNvPicPr>
            <a:picLocks noChangeAspect="1"/>
          </p:cNvPicPr>
          <p:nvPr/>
        </p:nvPicPr>
        <p:blipFill>
          <a:blip r:embed="rId3"/>
          <a:stretch>
            <a:fillRect/>
          </a:stretch>
        </p:blipFill>
        <p:spPr>
          <a:xfrm>
            <a:off x="456565" y="4687570"/>
            <a:ext cx="4745990" cy="1457325"/>
          </a:xfrm>
          <a:prstGeom prst="rect">
            <a:avLst/>
          </a:prstGeom>
        </p:spPr>
      </p:pic>
      <p:pic>
        <p:nvPicPr>
          <p:cNvPr id="9" name="Picture 8"/>
          <p:cNvPicPr>
            <a:picLocks noChangeAspect="1"/>
          </p:cNvPicPr>
          <p:nvPr/>
        </p:nvPicPr>
        <p:blipFill>
          <a:blip r:embed="rId4"/>
          <a:stretch>
            <a:fillRect/>
          </a:stretch>
        </p:blipFill>
        <p:spPr>
          <a:xfrm>
            <a:off x="7379970" y="782955"/>
            <a:ext cx="4377690" cy="2005330"/>
          </a:xfrm>
          <a:prstGeom prst="rect">
            <a:avLst/>
          </a:prstGeom>
        </p:spPr>
      </p:pic>
      <p:sp>
        <p:nvSpPr>
          <p:cNvPr id="10" name="Text Box 9"/>
          <p:cNvSpPr txBox="1"/>
          <p:nvPr/>
        </p:nvSpPr>
        <p:spPr>
          <a:xfrm>
            <a:off x="4531995" y="6462395"/>
            <a:ext cx="7482840" cy="275590"/>
          </a:xfrm>
          <a:prstGeom prst="rect">
            <a:avLst/>
          </a:prstGeom>
          <a:noFill/>
        </p:spPr>
        <p:txBody>
          <a:bodyPr wrap="square" rtlCol="0" anchor="t">
            <a:spAutoFit/>
          </a:bodyPr>
          <a:p>
            <a:r>
              <a:rPr lang="en-US" sz="1200">
                <a:hlinkClick r:id="rId5" action="ppaction://hlinkfile"/>
              </a:rPr>
              <a:t>https://www.digitalocean.com/community/tutorials/how-to-install-and-use-docker-on-ubuntu-20-04-pt</a:t>
            </a:r>
            <a:endParaRPr lang="en-US" sz="1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7505" y="506730"/>
            <a:ext cx="78047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Architecture (Docker Hub </a:t>
            </a:r>
            <a:r>
              <a:rPr lang="pt-PT" altLang="en-US" sz="2000" b="1" dirty="0">
                <a:solidFill>
                  <a:schemeClr val="bg1"/>
                </a:solidFill>
                <a:sym typeface="+mn-ea"/>
              </a:rPr>
              <a:t>and Fargate</a:t>
            </a:r>
            <a:r>
              <a:rPr lang="pt-PT" altLang="en-US" sz="2000" b="1" dirty="0">
                <a:solidFill>
                  <a:schemeClr val="bg1"/>
                </a:solidFill>
              </a:rPr>
              <a:t>) </a:t>
            </a:r>
            <a:endParaRPr lang="pt-PT" altLang="en-US" sz="2000" b="1" dirty="0">
              <a:solidFill>
                <a:schemeClr val="bg1"/>
              </a:solidFill>
            </a:endParaRPr>
          </a:p>
        </p:txBody>
      </p:sp>
      <p:sp>
        <p:nvSpPr>
          <p:cNvPr id="6" name="Rectangles 5"/>
          <p:cNvSpPr/>
          <p:nvPr/>
        </p:nvSpPr>
        <p:spPr>
          <a:xfrm>
            <a:off x="429260" y="1368425"/>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36842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840740" y="1961515"/>
            <a:ext cx="857885" cy="450850"/>
          </a:xfrm>
          <a:prstGeom prst="rect">
            <a:avLst/>
          </a:prstGeom>
        </p:spPr>
      </p:pic>
      <p:pic>
        <p:nvPicPr>
          <p:cNvPr id="14" name="Picture 13"/>
          <p:cNvPicPr>
            <a:picLocks noChangeAspect="1"/>
          </p:cNvPicPr>
          <p:nvPr/>
        </p:nvPicPr>
        <p:blipFill>
          <a:blip r:embed="rId2"/>
          <a:stretch>
            <a:fillRect/>
          </a:stretch>
        </p:blipFill>
        <p:spPr>
          <a:xfrm>
            <a:off x="775970" y="3505200"/>
            <a:ext cx="1027430" cy="1027430"/>
          </a:xfrm>
          <a:prstGeom prst="rect">
            <a:avLst/>
          </a:prstGeom>
        </p:spPr>
      </p:pic>
      <p:sp>
        <p:nvSpPr>
          <p:cNvPr id="49" name="Rectangle 48"/>
          <p:cNvSpPr/>
          <p:nvPr/>
        </p:nvSpPr>
        <p:spPr>
          <a:xfrm>
            <a:off x="4315460" y="1368425"/>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4317922" y="1368108"/>
            <a:ext cx="381000" cy="381000"/>
          </a:xfrm>
          <a:prstGeom prst="rect">
            <a:avLst/>
          </a:prstGeom>
        </p:spPr>
      </p:pic>
      <p:sp>
        <p:nvSpPr>
          <p:cNvPr id="55" name="Rectangle 54"/>
          <p:cNvSpPr/>
          <p:nvPr/>
        </p:nvSpPr>
        <p:spPr>
          <a:xfrm>
            <a:off x="4458335" y="1816100"/>
            <a:ext cx="6627495" cy="449135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p>
            <a:pPr algn="ctr"/>
            <a:endParaRPr lang="en-US" sz="1200" dirty="0">
              <a:solidFill>
                <a:schemeClr val="accent3"/>
              </a:solidFill>
            </a:endParaRPr>
          </a:p>
        </p:txBody>
      </p:sp>
      <p:sp>
        <p:nvSpPr>
          <p:cNvPr id="66" name="Rectangle 65"/>
          <p:cNvSpPr/>
          <p:nvPr/>
        </p:nvSpPr>
        <p:spPr>
          <a:xfrm>
            <a:off x="7063212" y="1812373"/>
            <a:ext cx="1348105" cy="275590"/>
          </a:xfrm>
          <a:prstGeom prst="rect">
            <a:avLst/>
          </a:prstGeom>
        </p:spPr>
        <p:txBody>
          <a:bodyPr wrap="none">
            <a:spAutoFit/>
          </a:bodyPr>
          <a:p>
            <a:pPr algn="ctr"/>
            <a:r>
              <a:rPr lang="en-US" sz="1200" dirty="0">
                <a:solidFill>
                  <a:srgbClr val="5B9CD5"/>
                </a:solidFill>
                <a:latin typeface="Inter Light" panose="02000403000000020004" charset="0"/>
                <a:cs typeface="Inter Light" panose="02000403000000020004" charset="0"/>
              </a:rPr>
              <a:t>Availability Zone</a:t>
            </a:r>
            <a:endParaRPr lang="en-US" sz="1200" dirty="0">
              <a:solidFill>
                <a:srgbClr val="5B9CD5"/>
              </a:solidFill>
              <a:latin typeface="Inter Light" panose="02000403000000020004" charset="0"/>
              <a:cs typeface="Inter Light" panose="02000403000000020004" charset="0"/>
            </a:endParaRPr>
          </a:p>
        </p:txBody>
      </p:sp>
      <p:cxnSp>
        <p:nvCxnSpPr>
          <p:cNvPr id="42" name="Straight Arrow Connector 41"/>
          <p:cNvCxnSpPr/>
          <p:nvPr/>
        </p:nvCxnSpPr>
        <p:spPr>
          <a:xfrm>
            <a:off x="1803400" y="391731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1928495" y="3604895"/>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push</a:t>
            </a:r>
            <a:endParaRPr lang="pt-PT" altLang="en-US" sz="1200" i="1" dirty="0">
              <a:solidFill>
                <a:schemeClr val="bg1"/>
              </a:solidFill>
              <a:latin typeface="Inter Light" panose="02000403000000020004" charset="0"/>
              <a:cs typeface="Inter Light" panose="02000403000000020004" charset="0"/>
            </a:endParaRPr>
          </a:p>
        </p:txBody>
      </p:sp>
      <p:sp>
        <p:nvSpPr>
          <p:cNvPr id="8" name="Rectangles 7"/>
          <p:cNvSpPr/>
          <p:nvPr/>
        </p:nvSpPr>
        <p:spPr>
          <a:xfrm>
            <a:off x="2338705" y="1369060"/>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381250" y="1399540"/>
            <a:ext cx="459740" cy="275590"/>
          </a:xfrm>
          <a:prstGeom prst="rect">
            <a:avLst/>
          </a:prstGeom>
          <a:noFill/>
        </p:spPr>
        <p:txBody>
          <a:bodyPr wrap="none" rtlCol="0">
            <a:spAutoFit/>
          </a:bodyPr>
          <a:p>
            <a:r>
              <a:rPr lang="pt-PT" altLang="en-US" sz="1200">
                <a:solidFill>
                  <a:schemeClr val="bg1"/>
                </a:solidFill>
              </a:rPr>
              <a:t>Hub</a:t>
            </a:r>
            <a:endParaRPr lang="pt-PT" altLang="en-US" sz="1200">
              <a:solidFill>
                <a:schemeClr val="bg1"/>
              </a:solidFill>
            </a:endParaRPr>
          </a:p>
        </p:txBody>
      </p:sp>
      <p:cxnSp>
        <p:nvCxnSpPr>
          <p:cNvPr id="12" name="Straight Arrow Connector 11"/>
          <p:cNvCxnSpPr/>
          <p:nvPr/>
        </p:nvCxnSpPr>
        <p:spPr>
          <a:xfrm>
            <a:off x="3752850" y="3917315"/>
            <a:ext cx="1727835"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TextBox 48"/>
          <p:cNvSpPr txBox="1"/>
          <p:nvPr/>
        </p:nvSpPr>
        <p:spPr>
          <a:xfrm>
            <a:off x="3877945" y="3604895"/>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pull</a:t>
            </a:r>
            <a:endParaRPr lang="pt-PT" altLang="en-US" sz="1200" i="1" dirty="0">
              <a:solidFill>
                <a:schemeClr val="bg1"/>
              </a:solidFill>
              <a:latin typeface="Inter Light" panose="02000403000000020004" charset="0"/>
              <a:cs typeface="Inter Light" panose="02000403000000020004" charset="0"/>
            </a:endParaRPr>
          </a:p>
        </p:txBody>
      </p:sp>
      <p:pic>
        <p:nvPicPr>
          <p:cNvPr id="25" name="Picture 24"/>
          <p:cNvPicPr>
            <a:picLocks noChangeAspect="1"/>
          </p:cNvPicPr>
          <p:nvPr/>
        </p:nvPicPr>
        <p:blipFill>
          <a:blip r:embed="rId5"/>
          <a:stretch>
            <a:fillRect/>
          </a:stretch>
        </p:blipFill>
        <p:spPr>
          <a:xfrm>
            <a:off x="996950" y="5664200"/>
            <a:ext cx="585470" cy="501015"/>
          </a:xfrm>
          <a:prstGeom prst="rect">
            <a:avLst/>
          </a:prstGeom>
        </p:spPr>
      </p:pic>
      <p:pic>
        <p:nvPicPr>
          <p:cNvPr id="28" name="Picture 27"/>
          <p:cNvPicPr>
            <a:picLocks noChangeAspect="1"/>
          </p:cNvPicPr>
          <p:nvPr/>
        </p:nvPicPr>
        <p:blipFill>
          <a:blip r:embed="rId6"/>
          <a:stretch>
            <a:fillRect/>
          </a:stretch>
        </p:blipFill>
        <p:spPr>
          <a:xfrm>
            <a:off x="2778125" y="3604895"/>
            <a:ext cx="830580" cy="662305"/>
          </a:xfrm>
          <a:prstGeom prst="rect">
            <a:avLst/>
          </a:prstGeom>
        </p:spPr>
      </p:pic>
      <p:pic>
        <p:nvPicPr>
          <p:cNvPr id="98316" name="Graphic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0685" y="3531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9" name="TextBox 24"/>
          <p:cNvSpPr txBox="1">
            <a:spLocks noChangeArrowheads="1"/>
          </p:cNvSpPr>
          <p:nvPr/>
        </p:nvSpPr>
        <p:spPr bwMode="auto">
          <a:xfrm>
            <a:off x="4729163" y="4427220"/>
            <a:ext cx="2290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Elastic Container Service (Amazon ECS)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6280150" y="3928110"/>
            <a:ext cx="11918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9" name="Graphic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8240" y="353949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Box 24"/>
          <p:cNvSpPr txBox="1">
            <a:spLocks noChangeArrowheads="1"/>
          </p:cNvSpPr>
          <p:nvPr/>
        </p:nvSpPr>
        <p:spPr bwMode="auto">
          <a:xfrm>
            <a:off x="6927850" y="3077845"/>
            <a:ext cx="19005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76753" y="35604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8330565" y="3936365"/>
            <a:ext cx="11918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24"/>
          <p:cNvSpPr txBox="1">
            <a:spLocks noChangeArrowheads="1"/>
          </p:cNvSpPr>
          <p:nvPr/>
        </p:nvSpPr>
        <p:spPr bwMode="auto">
          <a:xfrm>
            <a:off x="9037955" y="4385945"/>
            <a:ext cx="19005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ECS and Fargate</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390525" y="1640840"/>
            <a:ext cx="10349865" cy="1770380"/>
          </a:xfrm>
          <a:prstGeom prst="rect">
            <a:avLst/>
          </a:prstGeom>
        </p:spPr>
      </p:pic>
      <p:pic>
        <p:nvPicPr>
          <p:cNvPr id="6" name="Picture 5"/>
          <p:cNvPicPr>
            <a:picLocks noChangeAspect="1"/>
          </p:cNvPicPr>
          <p:nvPr/>
        </p:nvPicPr>
        <p:blipFill>
          <a:blip r:embed="rId2"/>
          <a:stretch>
            <a:fillRect/>
          </a:stretch>
        </p:blipFill>
        <p:spPr>
          <a:xfrm>
            <a:off x="451485" y="4086225"/>
            <a:ext cx="10311765" cy="1963420"/>
          </a:xfrm>
          <a:prstGeom prst="rect">
            <a:avLst/>
          </a:prstGeom>
        </p:spPr>
      </p:pic>
      <p:sp>
        <p:nvSpPr>
          <p:cNvPr id="7" name="Text Box 6"/>
          <p:cNvSpPr txBox="1"/>
          <p:nvPr/>
        </p:nvSpPr>
        <p:spPr>
          <a:xfrm>
            <a:off x="345440" y="1224280"/>
            <a:ext cx="1438275" cy="275590"/>
          </a:xfrm>
          <a:prstGeom prst="rect">
            <a:avLst/>
          </a:prstGeom>
          <a:noFill/>
        </p:spPr>
        <p:txBody>
          <a:bodyPr wrap="none" rtlCol="0">
            <a:spAutoFit/>
          </a:bodyPr>
          <a:p>
            <a:r>
              <a:rPr lang="pt-PT" altLang="en-US" sz="1200" b="1" i="1">
                <a:solidFill>
                  <a:schemeClr val="bg1"/>
                </a:solidFill>
              </a:rPr>
              <a:t># Create Cluster</a:t>
            </a:r>
            <a:endParaRPr lang="pt-PT" altLang="en-US" sz="1200" b="1" i="1">
              <a:solidFill>
                <a:schemeClr val="bg1"/>
              </a:solidFill>
            </a:endParaRPr>
          </a:p>
        </p:txBody>
      </p:sp>
      <p:sp>
        <p:nvSpPr>
          <p:cNvPr id="8" name="Text Box 7"/>
          <p:cNvSpPr txBox="1"/>
          <p:nvPr/>
        </p:nvSpPr>
        <p:spPr>
          <a:xfrm>
            <a:off x="456565" y="3725545"/>
            <a:ext cx="2117725" cy="275590"/>
          </a:xfrm>
          <a:prstGeom prst="rect">
            <a:avLst/>
          </a:prstGeom>
          <a:noFill/>
        </p:spPr>
        <p:txBody>
          <a:bodyPr wrap="none" rtlCol="0">
            <a:spAutoFit/>
          </a:bodyPr>
          <a:p>
            <a:r>
              <a:rPr lang="pt-PT" altLang="en-US" sz="1200" b="1" i="1">
                <a:solidFill>
                  <a:schemeClr val="bg1"/>
                </a:solidFill>
              </a:rPr>
              <a:t># Create Task Definitions</a:t>
            </a:r>
            <a:endParaRPr lang="pt-PT" altLang="en-US" sz="1200" b="1" i="1">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i="1">
                <a:solidFill>
                  <a:schemeClr val="bg1"/>
                </a:solidFill>
                <a:sym typeface="+mn-ea"/>
              </a:rPr>
              <a:t>Create Task Definitions</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125220"/>
            <a:ext cx="5785485" cy="1453515"/>
          </a:xfrm>
          <a:prstGeom prst="rect">
            <a:avLst/>
          </a:prstGeom>
        </p:spPr>
      </p:pic>
      <p:pic>
        <p:nvPicPr>
          <p:cNvPr id="4" name="Picture 3"/>
          <p:cNvPicPr>
            <a:picLocks noChangeAspect="1"/>
          </p:cNvPicPr>
          <p:nvPr/>
        </p:nvPicPr>
        <p:blipFill>
          <a:blip r:embed="rId2"/>
          <a:stretch>
            <a:fillRect/>
          </a:stretch>
        </p:blipFill>
        <p:spPr>
          <a:xfrm>
            <a:off x="456565" y="2783840"/>
            <a:ext cx="5784850" cy="3930650"/>
          </a:xfrm>
          <a:prstGeom prst="rect">
            <a:avLst/>
          </a:prstGeom>
        </p:spPr>
      </p:pic>
      <p:pic>
        <p:nvPicPr>
          <p:cNvPr id="5" name="Picture 4"/>
          <p:cNvPicPr>
            <a:picLocks noChangeAspect="1"/>
          </p:cNvPicPr>
          <p:nvPr/>
        </p:nvPicPr>
        <p:blipFill>
          <a:blip r:embed="rId3"/>
          <a:stretch>
            <a:fillRect/>
          </a:stretch>
        </p:blipFill>
        <p:spPr>
          <a:xfrm>
            <a:off x="6712585" y="1125220"/>
            <a:ext cx="5046980" cy="4173220"/>
          </a:xfrm>
          <a:prstGeom prst="rect">
            <a:avLst/>
          </a:prstGeom>
        </p:spPr>
      </p:pic>
      <p:sp>
        <p:nvSpPr>
          <p:cNvPr id="7" name="Rounded Rectangle 6"/>
          <p:cNvSpPr/>
          <p:nvPr/>
        </p:nvSpPr>
        <p:spPr>
          <a:xfrm>
            <a:off x="1939290" y="3996690"/>
            <a:ext cx="281114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568960" y="5455285"/>
            <a:ext cx="5544185" cy="89217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953885" y="4255135"/>
            <a:ext cx="4649470"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9" name="Straight Arrow Connector 8"/>
          <p:cNvCxnSpPr>
            <a:stCxn id="7" idx="3"/>
            <a:endCxn id="8" idx="1"/>
          </p:cNvCxnSpPr>
          <p:nvPr/>
        </p:nvCxnSpPr>
        <p:spPr>
          <a:xfrm>
            <a:off x="4750435" y="4163060"/>
            <a:ext cx="2203450" cy="258445"/>
          </a:xfrm>
          <a:prstGeom prst="straightConnector1">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7041515" y="1978025"/>
            <a:ext cx="217233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1" name="Straight Arrow Connector 10"/>
          <p:cNvCxnSpPr/>
          <p:nvPr/>
        </p:nvCxnSpPr>
        <p:spPr>
          <a:xfrm flipV="1">
            <a:off x="4750435" y="2376805"/>
            <a:ext cx="2444115" cy="1760220"/>
          </a:xfrm>
          <a:prstGeom prst="straightConnector1">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Linked Task and Cluster</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326515"/>
            <a:ext cx="10636885" cy="4846320"/>
          </a:xfrm>
          <a:prstGeom prst="rect">
            <a:avLst/>
          </a:prstGeom>
        </p:spPr>
      </p:pic>
      <p:sp>
        <p:nvSpPr>
          <p:cNvPr id="4" name="Rectangles 3"/>
          <p:cNvSpPr/>
          <p:nvPr/>
        </p:nvSpPr>
        <p:spPr>
          <a:xfrm>
            <a:off x="8368030" y="4925060"/>
            <a:ext cx="906145" cy="207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8379460" y="5365750"/>
            <a:ext cx="1190625" cy="207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8328025" y="4317365"/>
            <a:ext cx="217233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3182620" y="4757420"/>
            <a:ext cx="217233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383790" y="1214755"/>
            <a:ext cx="3698240" cy="748665"/>
          </a:xfrm>
          <a:prstGeom prst="rect">
            <a:avLst/>
          </a:prstGeom>
        </p:spPr>
        <p:txBody>
          <a:bodyPr vert="horz" wrap="square" lIns="0" tIns="10583" rIns="0" bIns="0" rtlCol="0">
            <a:spAutoFit/>
          </a:bodyPr>
          <a:lstStyle/>
          <a:p>
            <a:pPr marL="12700">
              <a:lnSpc>
                <a:spcPct val="100000"/>
              </a:lnSpc>
              <a:spcBef>
                <a:spcPts val="100"/>
              </a:spcBef>
            </a:pPr>
            <a:r>
              <a:rPr lang="en-US" sz="4800">
                <a:solidFill>
                  <a:srgbClr val="527FFF"/>
                </a:solidFill>
                <a:latin typeface="Swiss921 BT" panose="020B0806030502050204" charset="0"/>
                <a:cs typeface="Swiss921 BT" panose="020B0806030502050204" charset="0"/>
                <a:sym typeface="+mn-ea"/>
              </a:rPr>
              <a:t>SDK for Java</a:t>
            </a:r>
            <a:endParaRPr lang="en-US" sz="4800" spc="170" dirty="0">
              <a:solidFill>
                <a:srgbClr val="527FFF"/>
              </a:solidFill>
              <a:latin typeface="Swiss921 BT" panose="020B0806030502050204" charset="0"/>
              <a:cs typeface="Swiss921 BT" panose="020B0806030502050204" charset="0"/>
              <a:sym typeface="+mn-ea"/>
            </a:endParaRPr>
          </a:p>
        </p:txBody>
      </p:sp>
      <p:pic>
        <p:nvPicPr>
          <p:cNvPr id="6" name="Picture 5"/>
          <p:cNvPicPr>
            <a:picLocks noChangeAspect="1"/>
          </p:cNvPicPr>
          <p:nvPr/>
        </p:nvPicPr>
        <p:blipFill>
          <a:blip r:embed="rId2"/>
          <a:stretch>
            <a:fillRect/>
          </a:stretch>
        </p:blipFill>
        <p:spPr>
          <a:xfrm>
            <a:off x="8468360" y="3185160"/>
            <a:ext cx="2569464" cy="2793437"/>
          </a:xfrm>
          <a:prstGeom prst="rect">
            <a:avLst/>
          </a:prstGeom>
        </p:spPr>
      </p:pic>
      <p:sp>
        <p:nvSpPr>
          <p:cNvPr id="2" name="Text Box 1"/>
          <p:cNvSpPr txBox="1"/>
          <p:nvPr/>
        </p:nvSpPr>
        <p:spPr>
          <a:xfrm>
            <a:off x="897255" y="927735"/>
            <a:ext cx="1198880" cy="1322070"/>
          </a:xfrm>
          <a:prstGeom prst="rect">
            <a:avLst/>
          </a:prstGeom>
          <a:noFill/>
        </p:spPr>
        <p:txBody>
          <a:bodyPr wrap="none" rtlCol="0">
            <a:spAutoFit/>
          </a:bodyPr>
          <a:p>
            <a:r>
              <a:rPr lang="pt-PT" altLang="en-US" sz="8000">
                <a:solidFill>
                  <a:schemeClr val="bg1"/>
                </a:solidFill>
                <a:latin typeface="Swiss921 BT" panose="020B0806030502050204" charset="0"/>
                <a:cs typeface="Swiss921 BT" panose="020B0806030502050204" charset="0"/>
              </a:rPr>
              <a:t>01</a:t>
            </a:r>
            <a:endParaRPr lang="pt-PT" altLang="en-US" sz="8000">
              <a:solidFill>
                <a:schemeClr val="bg1"/>
              </a:solidFill>
              <a:latin typeface="Swiss921 BT" panose="020B0806030502050204" charset="0"/>
              <a:cs typeface="Swiss921 BT" panose="020B080603050205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Log Events - Cloud Watch</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6" name="Picture 5"/>
          <p:cNvPicPr>
            <a:picLocks noChangeAspect="1"/>
          </p:cNvPicPr>
          <p:nvPr/>
        </p:nvPicPr>
        <p:blipFill>
          <a:blip r:embed="rId1"/>
          <a:stretch>
            <a:fillRect/>
          </a:stretch>
        </p:blipFill>
        <p:spPr>
          <a:xfrm>
            <a:off x="456565" y="1336040"/>
            <a:ext cx="10464800" cy="51663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Call API by Public IP:Port</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3" name="Picture 2"/>
          <p:cNvPicPr>
            <a:picLocks noChangeAspect="1"/>
          </p:cNvPicPr>
          <p:nvPr/>
        </p:nvPicPr>
        <p:blipFill>
          <a:blip r:embed="rId1"/>
          <a:stretch>
            <a:fillRect/>
          </a:stretch>
        </p:blipFill>
        <p:spPr>
          <a:xfrm>
            <a:off x="456565" y="1499870"/>
            <a:ext cx="6229350" cy="1743075"/>
          </a:xfrm>
          <a:prstGeom prst="rect">
            <a:avLst/>
          </a:prstGeom>
        </p:spPr>
      </p:pic>
      <p:sp>
        <p:nvSpPr>
          <p:cNvPr id="10" name="Rounded Rectangle 9"/>
          <p:cNvSpPr/>
          <p:nvPr/>
        </p:nvSpPr>
        <p:spPr>
          <a:xfrm>
            <a:off x="3231515" y="1499870"/>
            <a:ext cx="2716530"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146935" y="986473"/>
            <a:ext cx="7897495" cy="1487170"/>
          </a:xfrm>
          <a:prstGeom prst="rect">
            <a:avLst/>
          </a:prstGeom>
        </p:spPr>
        <p:txBody>
          <a:bodyPr vert="horz" wrap="square" lIns="0" tIns="10583" rIns="0" bIns="0" rtlCol="0">
            <a:spAutoFit/>
          </a:bodyPr>
          <a:lstStyle/>
          <a:p>
            <a:pPr marL="12700">
              <a:lnSpc>
                <a:spcPct val="100000"/>
              </a:lnSpc>
              <a:spcBef>
                <a:spcPts val="100"/>
              </a:spcBef>
            </a:pPr>
            <a:r>
              <a:rPr lang="pt-PT" altLang="en-US" sz="4800">
                <a:solidFill>
                  <a:srgbClr val="527FFF"/>
                </a:solidFill>
                <a:latin typeface="Swiss921 BT" panose="020B0806030502050204" charset="0"/>
                <a:cs typeface="Swiss921 BT" panose="020B0806030502050204" charset="0"/>
                <a:sym typeface="+mn-ea"/>
              </a:rPr>
              <a:t>P</a:t>
            </a:r>
            <a:r>
              <a:rPr lang="en-US" sz="4800">
                <a:solidFill>
                  <a:srgbClr val="527FFF"/>
                </a:solidFill>
                <a:latin typeface="Swiss921 BT" panose="020B0806030502050204" charset="0"/>
                <a:cs typeface="Swiss921 BT" panose="020B0806030502050204" charset="0"/>
                <a:sym typeface="+mn-ea"/>
              </a:rPr>
              <a:t>ipelines com </a:t>
            </a:r>
            <a:br>
              <a:rPr lang="en-US" sz="4800">
                <a:solidFill>
                  <a:srgbClr val="527FFF"/>
                </a:solidFill>
                <a:latin typeface="Swiss921 BT" panose="020B0806030502050204" charset="0"/>
                <a:cs typeface="Swiss921 BT" panose="020B0806030502050204" charset="0"/>
                <a:sym typeface="+mn-ea"/>
              </a:rPr>
            </a:br>
            <a:r>
              <a:rPr lang="en-US" sz="4800">
                <a:solidFill>
                  <a:srgbClr val="527FFF"/>
                </a:solidFill>
                <a:latin typeface="Swiss921 BT" panose="020B0806030502050204" charset="0"/>
                <a:cs typeface="Swiss921 BT" panose="020B0806030502050204" charset="0"/>
                <a:sym typeface="+mn-ea"/>
              </a:rPr>
              <a:t>Java Spring boot</a:t>
            </a:r>
            <a:endParaRPr lang="en-US" sz="4800" spc="170" dirty="0">
              <a:solidFill>
                <a:srgbClr val="527FFF"/>
              </a:solidFill>
              <a:latin typeface="Swiss921 BT" panose="020B0806030502050204" charset="0"/>
              <a:cs typeface="Swiss921 BT" panose="020B0806030502050204" charset="0"/>
              <a:sym typeface="+mn-ea"/>
            </a:endParaRPr>
          </a:p>
        </p:txBody>
      </p:sp>
      <p:pic>
        <p:nvPicPr>
          <p:cNvPr id="112644" name="Graphic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0" y="3688715"/>
            <a:ext cx="2524760" cy="252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590550" y="831850"/>
            <a:ext cx="1198880" cy="1322070"/>
          </a:xfrm>
          <a:prstGeom prst="rect">
            <a:avLst/>
          </a:prstGeom>
          <a:noFill/>
        </p:spPr>
        <p:txBody>
          <a:bodyPr wrap="none" rtlCol="0">
            <a:spAutoFit/>
          </a:bodyPr>
          <a:p>
            <a:r>
              <a:rPr lang="pt-PT" altLang="en-US" sz="8000">
                <a:solidFill>
                  <a:schemeClr val="bg1"/>
                </a:solidFill>
                <a:latin typeface="Swiss921 BT" panose="020B0806030502050204" charset="0"/>
                <a:cs typeface="Swiss921 BT" panose="020B0806030502050204" charset="0"/>
              </a:rPr>
              <a:t>08</a:t>
            </a:r>
            <a:endParaRPr lang="pt-PT" altLang="en-US" sz="8000">
              <a:solidFill>
                <a:schemeClr val="bg1"/>
              </a:solidFill>
              <a:latin typeface="Swiss921 BT" panose="020B0806030502050204" charset="0"/>
              <a:cs typeface="Swiss921 BT" panose="020B080603050205020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0995" y="534035"/>
            <a:ext cx="679513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Architecture (CodePipeline) </a:t>
            </a:r>
            <a:endParaRPr lang="pt-PT" altLang="en-US" sz="2000" b="1" dirty="0">
              <a:solidFill>
                <a:schemeClr val="bg1"/>
              </a:solidFill>
            </a:endParaRPr>
          </a:p>
        </p:txBody>
      </p:sp>
      <p:sp>
        <p:nvSpPr>
          <p:cNvPr id="6" name="Rectangles 5"/>
          <p:cNvSpPr/>
          <p:nvPr/>
        </p:nvSpPr>
        <p:spPr>
          <a:xfrm>
            <a:off x="429260" y="1401445"/>
            <a:ext cx="166878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40144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840740" y="1994535"/>
            <a:ext cx="857885" cy="450850"/>
          </a:xfrm>
          <a:prstGeom prst="rect">
            <a:avLst/>
          </a:prstGeom>
        </p:spPr>
      </p:pic>
      <p:pic>
        <p:nvPicPr>
          <p:cNvPr id="14" name="Picture 13"/>
          <p:cNvPicPr>
            <a:picLocks noChangeAspect="1"/>
          </p:cNvPicPr>
          <p:nvPr/>
        </p:nvPicPr>
        <p:blipFill>
          <a:blip r:embed="rId2"/>
          <a:stretch>
            <a:fillRect/>
          </a:stretch>
        </p:blipFill>
        <p:spPr>
          <a:xfrm>
            <a:off x="671195" y="4846955"/>
            <a:ext cx="1027430" cy="1027430"/>
          </a:xfrm>
          <a:prstGeom prst="rect">
            <a:avLst/>
          </a:prstGeom>
        </p:spPr>
      </p:pic>
      <p:sp>
        <p:nvSpPr>
          <p:cNvPr id="49" name="Rectangle 48"/>
          <p:cNvSpPr/>
          <p:nvPr/>
        </p:nvSpPr>
        <p:spPr>
          <a:xfrm>
            <a:off x="4315460" y="1401445"/>
            <a:ext cx="735330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srcRect/>
          <a:stretch>
            <a:fillRect/>
          </a:stretch>
        </p:blipFill>
        <p:spPr>
          <a:xfrm>
            <a:off x="4317922" y="1401128"/>
            <a:ext cx="381000" cy="381000"/>
          </a:xfrm>
          <a:prstGeom prst="rect">
            <a:avLst/>
          </a:prstGeom>
        </p:spPr>
      </p:pic>
      <p:cxnSp>
        <p:nvCxnSpPr>
          <p:cNvPr id="42" name="Straight Arrow Connector 41"/>
          <p:cNvCxnSpPr/>
          <p:nvPr/>
        </p:nvCxnSpPr>
        <p:spPr>
          <a:xfrm>
            <a:off x="1803400" y="395033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1928495" y="3637915"/>
            <a:ext cx="58039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push</a:t>
            </a:r>
            <a:endParaRPr lang="pt-PT" altLang="en-US" sz="1200" i="1" dirty="0">
              <a:solidFill>
                <a:schemeClr val="bg1"/>
              </a:solidFill>
              <a:latin typeface="Inter Light" panose="02000403000000020004" charset="0"/>
              <a:cs typeface="Inter Light" panose="02000403000000020004" charset="0"/>
            </a:endParaRPr>
          </a:p>
        </p:txBody>
      </p:sp>
      <p:cxnSp>
        <p:nvCxnSpPr>
          <p:cNvPr id="12" name="Straight Arrow Connector 11"/>
          <p:cNvCxnSpPr/>
          <p:nvPr/>
        </p:nvCxnSpPr>
        <p:spPr>
          <a:xfrm>
            <a:off x="3752850" y="395033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TextBox 48"/>
          <p:cNvSpPr txBox="1"/>
          <p:nvPr/>
        </p:nvSpPr>
        <p:spPr>
          <a:xfrm>
            <a:off x="3752850" y="3637915"/>
            <a:ext cx="102743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Connect</a:t>
            </a:r>
            <a:endParaRPr lang="pt-PT" altLang="en-US" sz="1200" i="1" dirty="0">
              <a:solidFill>
                <a:schemeClr val="bg1"/>
              </a:solidFill>
              <a:latin typeface="Inter Light" panose="02000403000000020004" charset="0"/>
              <a:cs typeface="Inter Light" panose="02000403000000020004" charset="0"/>
            </a:endParaRPr>
          </a:p>
        </p:txBody>
      </p:sp>
      <p:sp>
        <p:nvSpPr>
          <p:cNvPr id="16" name="TextBox 16"/>
          <p:cNvSpPr txBox="1">
            <a:spLocks noChangeArrowheads="1"/>
          </p:cNvSpPr>
          <p:nvPr/>
        </p:nvSpPr>
        <p:spPr bwMode="auto">
          <a:xfrm>
            <a:off x="9579046" y="3322326"/>
            <a:ext cx="111590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83"/>
          <p:cNvPicPr>
            <a:picLocks noChangeAspect="1" noChangeArrowheads="1"/>
          </p:cNvPicPr>
          <p:nvPr/>
        </p:nvPicPr>
        <p:blipFill>
          <a:blip r:embed="rId4"/>
          <a:srcRect/>
          <a:stretch>
            <a:fillRect/>
          </a:stretch>
        </p:blipFill>
        <p:spPr bwMode="auto">
          <a:xfrm>
            <a:off x="9241155" y="3225165"/>
            <a:ext cx="455930" cy="455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stretch>
            <a:fillRect/>
          </a:stretch>
        </p:blipFill>
        <p:spPr>
          <a:xfrm>
            <a:off x="10336530" y="3913505"/>
            <a:ext cx="638810" cy="638810"/>
          </a:xfrm>
          <a:prstGeom prst="rect">
            <a:avLst/>
          </a:prstGeom>
        </p:spPr>
      </p:pic>
      <p:pic>
        <p:nvPicPr>
          <p:cNvPr id="19" name="Picture 18"/>
          <p:cNvPicPr>
            <a:picLocks noChangeAspect="1"/>
          </p:cNvPicPr>
          <p:nvPr/>
        </p:nvPicPr>
        <p:blipFill>
          <a:blip r:embed="rId2"/>
          <a:stretch>
            <a:fillRect/>
          </a:stretch>
        </p:blipFill>
        <p:spPr>
          <a:xfrm>
            <a:off x="9221470" y="3785235"/>
            <a:ext cx="816610" cy="816610"/>
          </a:xfrm>
          <a:prstGeom prst="rect">
            <a:avLst/>
          </a:prstGeom>
        </p:spPr>
      </p:pic>
      <p:pic>
        <p:nvPicPr>
          <p:cNvPr id="3" name="Picture 2"/>
          <p:cNvPicPr>
            <a:picLocks noChangeAspect="1"/>
          </p:cNvPicPr>
          <p:nvPr/>
        </p:nvPicPr>
        <p:blipFill>
          <a:blip r:embed="rId6"/>
          <a:stretch>
            <a:fillRect/>
          </a:stretch>
        </p:blipFill>
        <p:spPr>
          <a:xfrm>
            <a:off x="2661920" y="3352165"/>
            <a:ext cx="1233170" cy="1080770"/>
          </a:xfrm>
          <a:prstGeom prst="rect">
            <a:avLst/>
          </a:prstGeom>
        </p:spPr>
      </p:pic>
      <p:pic>
        <p:nvPicPr>
          <p:cNvPr id="111619" name="Graphic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0140" y="3511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7" name="TextBox 11"/>
          <p:cNvSpPr txBox="1">
            <a:spLocks noChangeArrowheads="1"/>
          </p:cNvSpPr>
          <p:nvPr/>
        </p:nvSpPr>
        <p:spPr bwMode="auto">
          <a:xfrm>
            <a:off x="4595495" y="4335145"/>
            <a:ext cx="14928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CodeBuild</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0" name="Rectangle 29"/>
          <p:cNvSpPr/>
          <p:nvPr/>
        </p:nvSpPr>
        <p:spPr>
          <a:xfrm>
            <a:off x="4458335" y="1783080"/>
            <a:ext cx="7008495" cy="461454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p>
            <a:pPr marL="45720" algn="l"/>
            <a:endParaRPr lang="en-US" sz="1200" dirty="0">
              <a:solidFill>
                <a:schemeClr val="bg1"/>
              </a:solidFill>
              <a:latin typeface="Arial" panose="02080604020202020204" pitchFamily="34" charset="0"/>
              <a:cs typeface="Arial" panose="02080604020202020204" pitchFamily="34" charset="0"/>
            </a:endParaRPr>
          </a:p>
        </p:txBody>
      </p:sp>
      <p:pic>
        <p:nvPicPr>
          <p:cNvPr id="112644" name="Graphic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7860" y="1796415"/>
            <a:ext cx="355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9" name="TextBox 9"/>
          <p:cNvSpPr txBox="1">
            <a:spLocks noChangeArrowheads="1"/>
          </p:cNvSpPr>
          <p:nvPr/>
        </p:nvSpPr>
        <p:spPr bwMode="auto">
          <a:xfrm>
            <a:off x="4870450" y="1876425"/>
            <a:ext cx="17291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CodePipeline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1617"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0248" y="35344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31" name="TextBox 15"/>
          <p:cNvSpPr txBox="1">
            <a:spLocks noChangeArrowheads="1"/>
          </p:cNvSpPr>
          <p:nvPr/>
        </p:nvSpPr>
        <p:spPr bwMode="auto">
          <a:xfrm>
            <a:off x="6820535" y="4326255"/>
            <a:ext cx="16598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CodeDeploy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5960110" y="389064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13700" y="3913505"/>
            <a:ext cx="90932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6" name="Rectangle 29"/>
          <p:cNvSpPr/>
          <p:nvPr/>
        </p:nvSpPr>
        <p:spPr>
          <a:xfrm>
            <a:off x="9190990" y="3225165"/>
            <a:ext cx="1905000" cy="140144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p>
            <a:pPr marL="45720" algn="l"/>
            <a:endParaRPr lang="en-US" sz="1200" dirty="0">
              <a:solidFill>
                <a:schemeClr val="bg1"/>
              </a:solidFill>
              <a:latin typeface="Arial" panose="02080604020202020204" pitchFamily="34" charset="0"/>
              <a:cs typeface="Arial" panose="02080604020202020204" pitchFamily="34" charset="0"/>
            </a:endParaRPr>
          </a:p>
        </p:txBody>
      </p:sp>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0995" y="534035"/>
            <a:ext cx="679513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Architecture (CodePipeline) </a:t>
            </a:r>
            <a:endParaRPr lang="pt-PT" altLang="en-US" sz="2000" b="1" dirty="0">
              <a:solidFill>
                <a:schemeClr val="bg1"/>
              </a:solidFill>
            </a:endParaRPr>
          </a:p>
        </p:txBody>
      </p:sp>
      <p:sp>
        <p:nvSpPr>
          <p:cNvPr id="49" name="Rectangle 48"/>
          <p:cNvSpPr/>
          <p:nvPr/>
        </p:nvSpPr>
        <p:spPr>
          <a:xfrm>
            <a:off x="1069975" y="1401445"/>
            <a:ext cx="10608310"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1"/>
          <a:srcRect/>
          <a:stretch>
            <a:fillRect/>
          </a:stretch>
        </p:blipFill>
        <p:spPr>
          <a:xfrm>
            <a:off x="1069897" y="1394778"/>
            <a:ext cx="381000" cy="381000"/>
          </a:xfrm>
          <a:prstGeom prst="rect">
            <a:avLst/>
          </a:prstGeom>
        </p:spPr>
      </p:pic>
      <p:sp>
        <p:nvSpPr>
          <p:cNvPr id="16" name="TextBox 16"/>
          <p:cNvSpPr txBox="1">
            <a:spLocks noChangeArrowheads="1"/>
          </p:cNvSpPr>
          <p:nvPr/>
        </p:nvSpPr>
        <p:spPr bwMode="auto">
          <a:xfrm>
            <a:off x="9559361" y="3733806"/>
            <a:ext cx="1115904"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T2 instance</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 with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CodeDeploy Agent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83"/>
          <p:cNvPicPr>
            <a:picLocks noChangeAspect="1" noChangeArrowheads="1"/>
          </p:cNvPicPr>
          <p:nvPr/>
        </p:nvPicPr>
        <p:blipFill>
          <a:blip r:embed="rId2"/>
          <a:srcRect/>
          <a:stretch>
            <a:fillRect/>
          </a:stretch>
        </p:blipFill>
        <p:spPr bwMode="auto">
          <a:xfrm>
            <a:off x="9241155" y="2440305"/>
            <a:ext cx="455930" cy="455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3"/>
          <a:stretch>
            <a:fillRect/>
          </a:stretch>
        </p:blipFill>
        <p:spPr>
          <a:xfrm>
            <a:off x="9435465" y="5170805"/>
            <a:ext cx="471170" cy="471170"/>
          </a:xfrm>
          <a:prstGeom prst="rect">
            <a:avLst/>
          </a:prstGeom>
        </p:spPr>
      </p:pic>
      <p:pic>
        <p:nvPicPr>
          <p:cNvPr id="19" name="Picture 18"/>
          <p:cNvPicPr>
            <a:picLocks noChangeAspect="1"/>
          </p:cNvPicPr>
          <p:nvPr/>
        </p:nvPicPr>
        <p:blipFill>
          <a:blip r:embed="rId4"/>
          <a:stretch>
            <a:fillRect/>
          </a:stretch>
        </p:blipFill>
        <p:spPr>
          <a:xfrm>
            <a:off x="10316845" y="4987925"/>
            <a:ext cx="654050" cy="654050"/>
          </a:xfrm>
          <a:prstGeom prst="rect">
            <a:avLst/>
          </a:prstGeom>
        </p:spPr>
      </p:pic>
      <p:pic>
        <p:nvPicPr>
          <p:cNvPr id="111619" name="Graphic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4270" y="2560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7" name="TextBox 11"/>
          <p:cNvSpPr txBox="1">
            <a:spLocks noChangeArrowheads="1"/>
          </p:cNvSpPr>
          <p:nvPr/>
        </p:nvSpPr>
        <p:spPr bwMode="auto">
          <a:xfrm>
            <a:off x="2102485" y="3322320"/>
            <a:ext cx="14928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CodeBuild</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0" name="Rectangle 29"/>
          <p:cNvSpPr/>
          <p:nvPr/>
        </p:nvSpPr>
        <p:spPr>
          <a:xfrm>
            <a:off x="1450975" y="1783080"/>
            <a:ext cx="10015855" cy="461454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p>
            <a:pPr marL="45720" algn="l"/>
            <a:endParaRPr lang="en-US" sz="1200" dirty="0">
              <a:solidFill>
                <a:schemeClr val="bg1"/>
              </a:solidFill>
              <a:latin typeface="Arial" panose="02080604020202020204" pitchFamily="34" charset="0"/>
              <a:cs typeface="Arial" panose="02080604020202020204" pitchFamily="34" charset="0"/>
            </a:endParaRPr>
          </a:p>
        </p:txBody>
      </p:sp>
      <p:pic>
        <p:nvPicPr>
          <p:cNvPr id="112644" name="Graphic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6690" y="1804670"/>
            <a:ext cx="355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9" name="TextBox 9"/>
          <p:cNvSpPr txBox="1">
            <a:spLocks noChangeArrowheads="1"/>
          </p:cNvSpPr>
          <p:nvPr/>
        </p:nvSpPr>
        <p:spPr bwMode="auto">
          <a:xfrm>
            <a:off x="1828800" y="1844675"/>
            <a:ext cx="17291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CodePipeline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1617" name="Graphic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3953" y="45523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31" name="TextBox 15"/>
          <p:cNvSpPr txBox="1">
            <a:spLocks noChangeArrowheads="1"/>
          </p:cNvSpPr>
          <p:nvPr/>
        </p:nvSpPr>
        <p:spPr bwMode="auto">
          <a:xfrm>
            <a:off x="2038350" y="5427980"/>
            <a:ext cx="16598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CodeDeploy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3236595" y="2856865"/>
            <a:ext cx="13652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236595" y="4983480"/>
            <a:ext cx="6322695" cy="444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6" name="Rectangle 29"/>
          <p:cNvSpPr/>
          <p:nvPr/>
        </p:nvSpPr>
        <p:spPr>
          <a:xfrm>
            <a:off x="9190990" y="2433320"/>
            <a:ext cx="1905000" cy="33813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p>
            <a:pPr marL="45720" algn="l"/>
            <a:endParaRPr lang="en-US" sz="1200" dirty="0">
              <a:solidFill>
                <a:schemeClr val="bg1"/>
              </a:solidFill>
              <a:latin typeface="Arial" panose="02080604020202020204" pitchFamily="34" charset="0"/>
              <a:cs typeface="Arial" panose="02080604020202020204" pitchFamily="34" charset="0"/>
            </a:endParaRPr>
          </a:p>
        </p:txBody>
      </p:sp>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173064" name="Graphic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8363" y="26527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110038" y="3416300"/>
            <a:ext cx="2239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Storage Service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3" name="Straight Arrow Connector 42"/>
          <p:cNvCxnSpPr/>
          <p:nvPr/>
        </p:nvCxnSpPr>
        <p:spPr>
          <a:xfrm flipH="1" flipV="1">
            <a:off x="2758440" y="3582670"/>
            <a:ext cx="635" cy="9124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2722880" y="3968115"/>
            <a:ext cx="407035" cy="213995"/>
          </a:xfrm>
          <a:prstGeom prst="rect">
            <a:avLst/>
          </a:prstGeom>
          <a:noFill/>
        </p:spPr>
        <p:txBody>
          <a:bodyPr wrap="none" rtlCol="0">
            <a:spAutoFit/>
          </a:bodyPr>
          <a:p>
            <a:r>
              <a:rPr lang="pt-PT" altLang="en-US" sz="800" i="1">
                <a:solidFill>
                  <a:schemeClr val="bg1"/>
                </a:solidFill>
                <a:latin typeface="Inter Light" panose="02000403000000020004" charset="0"/>
                <a:cs typeface="Inter Light" panose="02000403000000020004" charset="0"/>
              </a:rPr>
              <a:t>Pass</a:t>
            </a:r>
            <a:endParaRPr lang="pt-PT" altLang="en-US" sz="800" i="1">
              <a:solidFill>
                <a:schemeClr val="bg1"/>
              </a:solidFill>
              <a:latin typeface="Inter Light" panose="02000403000000020004" charset="0"/>
              <a:cs typeface="Inter Light" panose="02000403000000020004" charset="0"/>
            </a:endParaRPr>
          </a:p>
        </p:txBody>
      </p:sp>
      <p:sp>
        <p:nvSpPr>
          <p:cNvPr id="5" name="Text Box 4"/>
          <p:cNvSpPr txBox="1"/>
          <p:nvPr/>
        </p:nvSpPr>
        <p:spPr>
          <a:xfrm>
            <a:off x="3496310" y="2560320"/>
            <a:ext cx="902335" cy="213995"/>
          </a:xfrm>
          <a:prstGeom prst="rect">
            <a:avLst/>
          </a:prstGeom>
          <a:noFill/>
        </p:spPr>
        <p:txBody>
          <a:bodyPr wrap="none" rtlCol="0">
            <a:spAutoFit/>
          </a:bodyPr>
          <a:p>
            <a:r>
              <a:rPr lang="pt-PT" altLang="en-US" sz="800" i="1">
                <a:solidFill>
                  <a:schemeClr val="bg1"/>
                </a:solidFill>
                <a:latin typeface="Inter Light" panose="02000403000000020004" charset="0"/>
                <a:cs typeface="Inter Light" panose="02000403000000020004" charset="0"/>
              </a:rPr>
              <a:t>Store Artefacts</a:t>
            </a:r>
            <a:endParaRPr lang="pt-PT" altLang="en-US" sz="800" i="1">
              <a:solidFill>
                <a:schemeClr val="bg1"/>
              </a:solidFill>
              <a:latin typeface="Inter Light" panose="02000403000000020004" charset="0"/>
              <a:cs typeface="Inter Light" panose="02000403000000020004" charset="0"/>
            </a:endParaRPr>
          </a:p>
        </p:txBody>
      </p:sp>
      <p:sp>
        <p:nvSpPr>
          <p:cNvPr id="8" name="Rectangle 47"/>
          <p:cNvSpPr/>
          <p:nvPr/>
        </p:nvSpPr>
        <p:spPr>
          <a:xfrm>
            <a:off x="8191500" y="1966595"/>
            <a:ext cx="3126105" cy="4262755"/>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p>
            <a:pPr marL="45720" algn="l"/>
            <a:r>
              <a:rPr lang="en-US" sz="1200" dirty="0">
                <a:ln w="0"/>
                <a:solidFill>
                  <a:srgbClr val="A166FF"/>
                </a:solidFill>
                <a:latin typeface="Arial" panose="02080604020202020204" pitchFamily="34" charset="0"/>
                <a:cs typeface="Arial" panose="02080604020202020204" pitchFamily="34" charset="0"/>
              </a:rPr>
              <a:t>Virtual private cloud (</a:t>
            </a:r>
            <a:r>
              <a:rPr lang="pt-PT" altLang="en-US" sz="1200" dirty="0">
                <a:ln w="0"/>
                <a:solidFill>
                  <a:srgbClr val="A166FF"/>
                </a:solidFill>
                <a:latin typeface="Arial" panose="02080604020202020204" pitchFamily="34" charset="0"/>
                <a:cs typeface="Arial" panose="02080604020202020204" pitchFamily="34" charset="0"/>
              </a:rPr>
              <a:t>DEV</a:t>
            </a:r>
            <a:r>
              <a:rPr lang="en-US" sz="1200" dirty="0">
                <a:ln w="0"/>
                <a:solidFill>
                  <a:srgbClr val="A166FF"/>
                </a:solidFill>
                <a:latin typeface="Arial" panose="02080604020202020204" pitchFamily="34" charset="0"/>
                <a:cs typeface="Arial" panose="02080604020202020204" pitchFamily="34" charset="0"/>
              </a:rPr>
              <a:t>)</a:t>
            </a:r>
            <a:endParaRPr lang="en-US" sz="1200" dirty="0">
              <a:ln w="0"/>
              <a:solidFill>
                <a:srgbClr val="A166FF"/>
              </a:solidFill>
              <a:latin typeface="Arial" panose="02080604020202020204" pitchFamily="34" charset="0"/>
              <a:cs typeface="Arial" panose="02080604020202020204" pitchFamily="34" charset="0"/>
            </a:endParaRPr>
          </a:p>
        </p:txBody>
      </p:sp>
      <p:pic>
        <p:nvPicPr>
          <p:cNvPr id="11" name="Graphic 4"/>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8191270" y="1966482"/>
            <a:ext cx="381000" cy="381000"/>
          </a:xfrm>
          <a:prstGeom prst="rect">
            <a:avLst/>
          </a:prstGeom>
        </p:spPr>
      </p:pic>
      <p:sp>
        <p:nvSpPr>
          <p:cNvPr id="17" name="Text Box 16"/>
          <p:cNvSpPr txBox="1"/>
          <p:nvPr/>
        </p:nvSpPr>
        <p:spPr>
          <a:xfrm>
            <a:off x="6511290" y="4578350"/>
            <a:ext cx="978535" cy="213995"/>
          </a:xfrm>
          <a:prstGeom prst="rect">
            <a:avLst/>
          </a:prstGeom>
          <a:noFill/>
        </p:spPr>
        <p:txBody>
          <a:bodyPr wrap="none" rtlCol="0">
            <a:spAutoFit/>
          </a:bodyPr>
          <a:p>
            <a:r>
              <a:rPr lang="pt-PT" altLang="en-US" sz="800" i="1">
                <a:solidFill>
                  <a:schemeClr val="bg1"/>
                </a:solidFill>
                <a:latin typeface="Inter Light" panose="02000403000000020004" charset="0"/>
                <a:cs typeface="Inter Light" panose="02000403000000020004" charset="0"/>
              </a:rPr>
              <a:t>Deploy Artefacts</a:t>
            </a:r>
            <a:endParaRPr lang="pt-PT" altLang="en-US" sz="800" i="1">
              <a:solidFill>
                <a:schemeClr val="bg1"/>
              </a:solidFill>
              <a:latin typeface="Inter Light" panose="02000403000000020004" charset="0"/>
              <a:cs typeface="Inter Light" panose="02000403000000020004" charset="0"/>
            </a:endParaRPr>
          </a:p>
        </p:txBody>
      </p:sp>
      <p:pic>
        <p:nvPicPr>
          <p:cNvPr id="20" name="Graphic 83"/>
          <p:cNvPicPr>
            <a:picLocks noChangeAspect="1" noChangeArrowheads="1"/>
          </p:cNvPicPr>
          <p:nvPr/>
        </p:nvPicPr>
        <p:blipFill>
          <a:blip r:embed="rId2"/>
          <a:srcRect/>
          <a:stretch>
            <a:fillRect/>
          </a:stretch>
        </p:blipFill>
        <p:spPr bwMode="auto">
          <a:xfrm>
            <a:off x="9520555" y="2742565"/>
            <a:ext cx="455930" cy="455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Arrow Connector 21"/>
          <p:cNvCxnSpPr>
            <a:endCxn id="90" idx="2"/>
          </p:cNvCxnSpPr>
          <p:nvPr/>
        </p:nvCxnSpPr>
        <p:spPr>
          <a:xfrm>
            <a:off x="5435600" y="2856865"/>
            <a:ext cx="4033520" cy="393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381750" y="2560320"/>
            <a:ext cx="916940" cy="213995"/>
          </a:xfrm>
          <a:prstGeom prst="rect">
            <a:avLst/>
          </a:prstGeom>
          <a:noFill/>
        </p:spPr>
        <p:txBody>
          <a:bodyPr wrap="none" rtlCol="0">
            <a:spAutoFit/>
          </a:bodyPr>
          <a:p>
            <a:r>
              <a:rPr lang="pt-PT" altLang="en-US" sz="800" i="1">
                <a:solidFill>
                  <a:schemeClr val="bg1"/>
                </a:solidFill>
                <a:latin typeface="Inter Light" panose="02000403000000020004" charset="0"/>
                <a:cs typeface="Inter Light" panose="02000403000000020004" charset="0"/>
              </a:rPr>
              <a:t>Fetch Artefacts</a:t>
            </a:r>
            <a:endParaRPr lang="pt-PT" altLang="en-US" sz="800" i="1">
              <a:solidFill>
                <a:schemeClr val="bg1"/>
              </a:solidFill>
              <a:latin typeface="Inter Light" panose="02000403000000020004" charset="0"/>
              <a:cs typeface="Inter Light" panose="02000403000000020004" charset="0"/>
            </a:endParaRPr>
          </a:p>
        </p:txBody>
      </p:sp>
      <p:sp>
        <p:nvSpPr>
          <p:cNvPr id="27" name="TextBox 48"/>
          <p:cNvSpPr txBox="1"/>
          <p:nvPr/>
        </p:nvSpPr>
        <p:spPr>
          <a:xfrm>
            <a:off x="154305" y="2921000"/>
            <a:ext cx="102743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Connect</a:t>
            </a:r>
            <a:endParaRPr lang="pt-PT" altLang="en-US" sz="1200" i="1" dirty="0">
              <a:solidFill>
                <a:schemeClr val="bg1"/>
              </a:solidFill>
              <a:latin typeface="Inter Light" panose="02000403000000020004" charset="0"/>
              <a:cs typeface="Inter Light" panose="02000403000000020004" charset="0"/>
            </a:endParaRPr>
          </a:p>
        </p:txBody>
      </p:sp>
      <p:pic>
        <p:nvPicPr>
          <p:cNvPr id="28" name="Picture 27"/>
          <p:cNvPicPr>
            <a:picLocks noChangeAspect="1"/>
          </p:cNvPicPr>
          <p:nvPr/>
        </p:nvPicPr>
        <p:blipFill>
          <a:blip r:embed="rId11"/>
          <a:stretch>
            <a:fillRect/>
          </a:stretch>
        </p:blipFill>
        <p:spPr>
          <a:xfrm>
            <a:off x="80645" y="1508125"/>
            <a:ext cx="843280" cy="739140"/>
          </a:xfrm>
          <a:prstGeom prst="rect">
            <a:avLst/>
          </a:prstGeom>
        </p:spPr>
      </p:pic>
      <p:sp>
        <p:nvSpPr>
          <p:cNvPr id="62" name="Freeform 61"/>
          <p:cNvSpPr/>
          <p:nvPr/>
        </p:nvSpPr>
        <p:spPr>
          <a:xfrm flipH="1" flipV="1">
            <a:off x="498475" y="2316480"/>
            <a:ext cx="1856105" cy="5257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29" name="Text Box 28"/>
          <p:cNvSpPr txBox="1"/>
          <p:nvPr/>
        </p:nvSpPr>
        <p:spPr>
          <a:xfrm>
            <a:off x="1628140" y="2560320"/>
            <a:ext cx="407035" cy="213995"/>
          </a:xfrm>
          <a:prstGeom prst="rect">
            <a:avLst/>
          </a:prstGeom>
          <a:noFill/>
        </p:spPr>
        <p:txBody>
          <a:bodyPr wrap="none" rtlCol="0">
            <a:spAutoFit/>
          </a:bodyPr>
          <a:p>
            <a:r>
              <a:rPr lang="pt-PT" altLang="en-US" sz="800" i="1">
                <a:solidFill>
                  <a:schemeClr val="bg1"/>
                </a:solidFill>
                <a:latin typeface="Inter Light" panose="02000403000000020004" charset="0"/>
                <a:cs typeface="Inter Light" panose="02000403000000020004" charset="0"/>
              </a:rPr>
              <a:t>Pass</a:t>
            </a:r>
            <a:endParaRPr lang="pt-PT" altLang="en-US" sz="800" i="1">
              <a:solidFill>
                <a:schemeClr val="bg1"/>
              </a:solidFill>
              <a:latin typeface="Inter Light" panose="02000403000000020004" charset="0"/>
              <a:cs typeface="Inter Light" panose="020004030000000200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Pipeline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tooltip="" action="ppaction://hlinkfile"/>
              </a:rPr>
              <a:t>https://github.com/weder96/campus_pipeline</a:t>
            </a:r>
            <a:endParaRPr lang="en-US" sz="1200"/>
          </a:p>
        </p:txBody>
      </p:sp>
      <p:pic>
        <p:nvPicPr>
          <p:cNvPr id="4" name="Picture 3"/>
          <p:cNvPicPr>
            <a:picLocks noChangeAspect="1"/>
          </p:cNvPicPr>
          <p:nvPr/>
        </p:nvPicPr>
        <p:blipFill>
          <a:blip r:embed="rId2"/>
          <a:stretch>
            <a:fillRect/>
          </a:stretch>
        </p:blipFill>
        <p:spPr>
          <a:xfrm>
            <a:off x="615950" y="1224915"/>
            <a:ext cx="4467225" cy="3752850"/>
          </a:xfrm>
          <a:prstGeom prst="rect">
            <a:avLst/>
          </a:prstGeom>
        </p:spPr>
      </p:pic>
      <p:sp>
        <p:nvSpPr>
          <p:cNvPr id="6" name="Rounded Rectangle 5"/>
          <p:cNvSpPr/>
          <p:nvPr/>
        </p:nvSpPr>
        <p:spPr>
          <a:xfrm>
            <a:off x="845185" y="3072765"/>
            <a:ext cx="3679825" cy="43942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3"/>
          <a:stretch>
            <a:fillRect/>
          </a:stretch>
        </p:blipFill>
        <p:spPr>
          <a:xfrm>
            <a:off x="5377180" y="1224915"/>
            <a:ext cx="2915285" cy="2426335"/>
          </a:xfrm>
          <a:prstGeom prst="rect">
            <a:avLst/>
          </a:prstGeom>
        </p:spPr>
      </p:pic>
      <p:pic>
        <p:nvPicPr>
          <p:cNvPr id="8" name="Picture 7"/>
          <p:cNvPicPr>
            <a:picLocks noChangeAspect="1"/>
          </p:cNvPicPr>
          <p:nvPr/>
        </p:nvPicPr>
        <p:blipFill>
          <a:blip r:embed="rId4"/>
          <a:stretch>
            <a:fillRect/>
          </a:stretch>
        </p:blipFill>
        <p:spPr>
          <a:xfrm>
            <a:off x="8695055" y="1224915"/>
            <a:ext cx="2776855" cy="47929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Pipeline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11245215" cy="275590"/>
          </a:xfrm>
          <a:prstGeom prst="rect">
            <a:avLst/>
          </a:prstGeom>
          <a:noFill/>
        </p:spPr>
        <p:txBody>
          <a:bodyPr wrap="square" rtlCol="0" anchor="t">
            <a:spAutoFit/>
          </a:bodyPr>
          <a:p>
            <a:r>
              <a:rPr lang="en-US" sz="1200">
                <a:hlinkClick r:id="rId1" tooltip="" action="ppaction://hlinkfile"/>
              </a:rPr>
              <a:t>https://aws.amazon.com/pt/blogs/devops/complete-ci-cd-with-aws-codecommit-aws-codebuild-aws-codedeploy-and-aws-codepipeline/</a:t>
            </a:r>
            <a:endParaRPr lang="en-US" sz="1200"/>
          </a:p>
        </p:txBody>
      </p:sp>
      <p:pic>
        <p:nvPicPr>
          <p:cNvPr id="3" name="Picture 2"/>
          <p:cNvPicPr>
            <a:picLocks noChangeAspect="1"/>
          </p:cNvPicPr>
          <p:nvPr/>
        </p:nvPicPr>
        <p:blipFill>
          <a:blip r:embed="rId2"/>
          <a:stretch>
            <a:fillRect/>
          </a:stretch>
        </p:blipFill>
        <p:spPr>
          <a:xfrm>
            <a:off x="456565" y="1343025"/>
            <a:ext cx="8308340" cy="45681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053590" y="980440"/>
            <a:ext cx="6083935" cy="1487170"/>
          </a:xfrm>
          <a:prstGeom prst="rect">
            <a:avLst/>
          </a:prstGeom>
        </p:spPr>
        <p:txBody>
          <a:bodyPr vert="horz" wrap="square" lIns="0" tIns="10583" rIns="0" bIns="0" rtlCol="0">
            <a:spAutoFit/>
          </a:bodyPr>
          <a:lstStyle/>
          <a:p>
            <a:pPr marL="12700">
              <a:lnSpc>
                <a:spcPct val="100000"/>
              </a:lnSpc>
              <a:spcBef>
                <a:spcPts val="100"/>
              </a:spcBef>
            </a:pPr>
            <a:r>
              <a:rPr lang="pt-PT" altLang="en-US" sz="4800">
                <a:solidFill>
                  <a:srgbClr val="527FFF"/>
                </a:solidFill>
                <a:latin typeface="Swiss921 BT" panose="020B0806030502050204" charset="0"/>
                <a:cs typeface="Swiss921 BT" panose="020B0806030502050204" charset="0"/>
                <a:sym typeface="+mn-ea"/>
              </a:rPr>
              <a:t>S</a:t>
            </a:r>
            <a:r>
              <a:rPr lang="en-US" sz="4800">
                <a:solidFill>
                  <a:srgbClr val="527FFF"/>
                </a:solidFill>
                <a:latin typeface="Swiss921 BT" panose="020B0806030502050204" charset="0"/>
                <a:cs typeface="Swiss921 BT" panose="020B0806030502050204" charset="0"/>
                <a:sym typeface="+mn-ea"/>
              </a:rPr>
              <a:t>erverless </a:t>
            </a:r>
            <a:br>
              <a:rPr lang="en-US" sz="4800">
                <a:solidFill>
                  <a:srgbClr val="527FFF"/>
                </a:solidFill>
                <a:latin typeface="Swiss921 BT" panose="020B0806030502050204" charset="0"/>
                <a:cs typeface="Swiss921 BT" panose="020B0806030502050204" charset="0"/>
                <a:sym typeface="+mn-ea"/>
              </a:rPr>
            </a:br>
            <a:r>
              <a:rPr lang="pt-PT" altLang="en-US" sz="4800">
                <a:solidFill>
                  <a:srgbClr val="527FFF"/>
                </a:solidFill>
                <a:latin typeface="Swiss921 BT" panose="020B0806030502050204" charset="0"/>
                <a:cs typeface="Swiss921 BT" panose="020B0806030502050204" charset="0"/>
                <a:sym typeface="+mn-ea"/>
              </a:rPr>
              <a:t>J</a:t>
            </a:r>
            <a:r>
              <a:rPr lang="en-US" sz="4800">
                <a:solidFill>
                  <a:srgbClr val="527FFF"/>
                </a:solidFill>
                <a:latin typeface="Swiss921 BT" panose="020B0806030502050204" charset="0"/>
                <a:cs typeface="Swiss921 BT" panose="020B0806030502050204" charset="0"/>
                <a:sym typeface="+mn-ea"/>
              </a:rPr>
              <a:t>ava </a:t>
            </a:r>
            <a:r>
              <a:rPr lang="pt-PT" altLang="en-US" sz="4800">
                <a:solidFill>
                  <a:srgbClr val="527FFF"/>
                </a:solidFill>
                <a:latin typeface="Swiss921 BT" panose="020B0806030502050204" charset="0"/>
                <a:cs typeface="Swiss921 BT" panose="020B0806030502050204" charset="0"/>
                <a:sym typeface="+mn-ea"/>
              </a:rPr>
              <a:t>and</a:t>
            </a:r>
            <a:r>
              <a:rPr lang="en-US" sz="4800">
                <a:solidFill>
                  <a:srgbClr val="527FFF"/>
                </a:solidFill>
                <a:latin typeface="Swiss921 BT" panose="020B0806030502050204" charset="0"/>
                <a:cs typeface="Swiss921 BT" panose="020B0806030502050204" charset="0"/>
                <a:sym typeface="+mn-ea"/>
              </a:rPr>
              <a:t> Lambda</a:t>
            </a:r>
            <a:endParaRPr lang="en-US" sz="4800" spc="170" dirty="0">
              <a:solidFill>
                <a:srgbClr val="527FFF"/>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7265" y="4142105"/>
            <a:ext cx="1916430" cy="191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590550" y="831850"/>
            <a:ext cx="1198880" cy="1322070"/>
          </a:xfrm>
          <a:prstGeom prst="rect">
            <a:avLst/>
          </a:prstGeom>
          <a:noFill/>
        </p:spPr>
        <p:txBody>
          <a:bodyPr wrap="none" rtlCol="0">
            <a:spAutoFit/>
          </a:bodyPr>
          <a:p>
            <a:r>
              <a:rPr lang="pt-PT" altLang="en-US" sz="8000">
                <a:solidFill>
                  <a:schemeClr val="bg1"/>
                </a:solidFill>
                <a:latin typeface="Swiss921 BT" panose="020B0806030502050204" charset="0"/>
                <a:cs typeface="Swiss921 BT" panose="020B0806030502050204" charset="0"/>
              </a:rPr>
              <a:t>09</a:t>
            </a:r>
            <a:endParaRPr lang="pt-PT" altLang="en-US" sz="8000">
              <a:solidFill>
                <a:schemeClr val="bg1"/>
              </a:solidFill>
              <a:latin typeface="Swiss921 BT" panose="020B0806030502050204" charset="0"/>
              <a:cs typeface="Swiss921 BT" panose="020B08060305020502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0995" y="476885"/>
            <a:ext cx="632460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A</a:t>
            </a:r>
            <a:r>
              <a:rPr lang="pt-PT" altLang="en-US" sz="2400" b="1" dirty="0">
                <a:solidFill>
                  <a:schemeClr val="bg1"/>
                </a:solidFill>
              </a:rPr>
              <a:t>rchitecture (Serverless) </a:t>
            </a:r>
            <a:endParaRPr lang="pt-PT" altLang="en-US" sz="2400" b="1" dirty="0">
              <a:solidFill>
                <a:schemeClr val="bg1"/>
              </a:solidFill>
            </a:endParaRPr>
          </a:p>
        </p:txBody>
      </p:sp>
      <p:sp>
        <p:nvSpPr>
          <p:cNvPr id="6" name="Rectangles 5"/>
          <p:cNvSpPr/>
          <p:nvPr/>
        </p:nvSpPr>
        <p:spPr>
          <a:xfrm>
            <a:off x="429260" y="1153795"/>
            <a:ext cx="178435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7040" y="117030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750570" y="1601470"/>
            <a:ext cx="1134110" cy="595630"/>
          </a:xfrm>
          <a:prstGeom prst="rect">
            <a:avLst/>
          </a:prstGeom>
        </p:spPr>
      </p:pic>
      <p:pic>
        <p:nvPicPr>
          <p:cNvPr id="14" name="Picture 13"/>
          <p:cNvPicPr>
            <a:picLocks noChangeAspect="1"/>
          </p:cNvPicPr>
          <p:nvPr/>
        </p:nvPicPr>
        <p:blipFill>
          <a:blip r:embed="rId2"/>
          <a:stretch>
            <a:fillRect/>
          </a:stretch>
        </p:blipFill>
        <p:spPr>
          <a:xfrm>
            <a:off x="750570" y="4963160"/>
            <a:ext cx="1027430" cy="1027430"/>
          </a:xfrm>
          <a:prstGeom prst="rect">
            <a:avLst/>
          </a:prstGeom>
        </p:spPr>
      </p:pic>
      <p:sp>
        <p:nvSpPr>
          <p:cNvPr id="49" name="Rectangle 48"/>
          <p:cNvSpPr/>
          <p:nvPr/>
        </p:nvSpPr>
        <p:spPr>
          <a:xfrm>
            <a:off x="4679315" y="1153795"/>
            <a:ext cx="6684645"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srcRect/>
          <a:stretch>
            <a:fillRect/>
          </a:stretch>
        </p:blipFill>
        <p:spPr>
          <a:xfrm>
            <a:off x="4679237" y="1162368"/>
            <a:ext cx="381000" cy="381000"/>
          </a:xfrm>
          <a:prstGeom prst="rect">
            <a:avLst/>
          </a:prstGeom>
        </p:spPr>
      </p:pic>
      <p:cxnSp>
        <p:nvCxnSpPr>
          <p:cNvPr id="42" name="Straight Arrow Connector 41"/>
          <p:cNvCxnSpPr/>
          <p:nvPr/>
        </p:nvCxnSpPr>
        <p:spPr>
          <a:xfrm>
            <a:off x="2288540" y="3919855"/>
            <a:ext cx="23266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288540" y="3460750"/>
            <a:ext cx="232664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Command CLI or Upload</a:t>
            </a:r>
            <a:endParaRPr lang="pt-PT" altLang="en-US" sz="1200" i="1" dirty="0">
              <a:solidFill>
                <a:schemeClr val="bg1"/>
              </a:solidFill>
              <a:latin typeface="Inter Light" panose="02000403000000020004" charset="0"/>
              <a:cs typeface="Inter Light" panose="02000403000000020004" charset="0"/>
            </a:endParaRPr>
          </a:p>
        </p:txBody>
      </p:sp>
      <p:pic>
        <p:nvPicPr>
          <p:cNvPr id="27" name="Picture 26"/>
          <p:cNvPicPr>
            <a:picLocks noChangeAspect="1"/>
          </p:cNvPicPr>
          <p:nvPr/>
        </p:nvPicPr>
        <p:blipFill>
          <a:blip r:embed="rId2"/>
          <a:stretch>
            <a:fillRect/>
          </a:stretch>
        </p:blipFill>
        <p:spPr>
          <a:xfrm>
            <a:off x="6873875" y="1308735"/>
            <a:ext cx="816610" cy="816610"/>
          </a:xfrm>
          <a:prstGeom prst="rect">
            <a:avLst/>
          </a:prstGeom>
        </p:spPr>
      </p:pic>
      <p:cxnSp>
        <p:nvCxnSpPr>
          <p:cNvPr id="2" name="Straight Arrow Connector 1"/>
          <p:cNvCxnSpPr/>
          <p:nvPr/>
        </p:nvCxnSpPr>
        <p:spPr>
          <a:xfrm flipH="1" flipV="1">
            <a:off x="7280275" y="2125345"/>
            <a:ext cx="5080" cy="64706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46" name="Freeform 45"/>
          <p:cNvSpPr/>
          <p:nvPr/>
        </p:nvSpPr>
        <p:spPr>
          <a:xfrm>
            <a:off x="3608705" y="4155440"/>
            <a:ext cx="3670935" cy="67500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sp>
        <p:nvSpPr>
          <p:cNvPr id="91152" name="TextBox 17"/>
          <p:cNvSpPr txBox="1">
            <a:spLocks noChangeArrowheads="1"/>
          </p:cNvSpPr>
          <p:nvPr/>
        </p:nvSpPr>
        <p:spPr bwMode="auto">
          <a:xfrm>
            <a:off x="6600909" y="3987800"/>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6722745" y="2844800"/>
            <a:ext cx="1119505" cy="11195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itle 1"/>
          <p:cNvSpPr>
            <a:spLocks noGrp="1"/>
          </p:cNvSpPr>
          <p:nvPr/>
        </p:nvSpPr>
        <p:spPr>
          <a:xfrm>
            <a:off x="7536180" y="1543685"/>
            <a:ext cx="676275" cy="3784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17</a:t>
            </a:r>
            <a:endParaRPr lang="pt-PT" altLang="en-US" sz="2400" b="1"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40055" y="6484620"/>
            <a:ext cx="5779770" cy="275590"/>
          </a:xfrm>
          <a:prstGeom prst="rect">
            <a:avLst/>
          </a:prstGeom>
          <a:noFill/>
        </p:spPr>
        <p:txBody>
          <a:bodyPr wrap="square" rtlCol="0" anchor="t">
            <a:spAutoFit/>
          </a:bodyPr>
          <a:p>
            <a:r>
              <a:rPr lang="en-US" sz="1200">
                <a:hlinkClick r:id="rId1" action="ppaction://hlinkfile"/>
              </a:rPr>
              <a:t>https://docs.spring.io/spring-cloud-function/docs/current/reference/html/aws.html</a:t>
            </a:r>
            <a:endParaRPr lang="en-US" sz="1200"/>
          </a:p>
        </p:txBody>
      </p:sp>
      <p:sp>
        <p:nvSpPr>
          <p:cNvPr id="5" name="Text Box 4"/>
          <p:cNvSpPr txBox="1"/>
          <p:nvPr/>
        </p:nvSpPr>
        <p:spPr>
          <a:xfrm>
            <a:off x="415290" y="6209030"/>
            <a:ext cx="3810000" cy="275590"/>
          </a:xfrm>
          <a:prstGeom prst="rect">
            <a:avLst/>
          </a:prstGeom>
          <a:noFill/>
        </p:spPr>
        <p:txBody>
          <a:bodyPr wrap="square" rtlCol="0" anchor="t">
            <a:spAutoFit/>
          </a:bodyPr>
          <a:p>
            <a:r>
              <a:rPr lang="en-US" sz="1200">
                <a:hlinkClick r:id="rId2" action="ppaction://hlinkfile"/>
              </a:rPr>
              <a:t>https://github.com/weder96/springboot-aws-lambda</a:t>
            </a:r>
            <a:endParaRPr lang="en-US" sz="1200">
              <a:hlinkClick r:id="rId2" action="ppaction://hlinkfile"/>
            </a:endParaRPr>
          </a:p>
        </p:txBody>
      </p:sp>
      <p:pic>
        <p:nvPicPr>
          <p:cNvPr id="6" name="Picture 5" descr="lambdaSpringbootCloud"/>
          <p:cNvPicPr>
            <a:picLocks noChangeAspect="1"/>
          </p:cNvPicPr>
          <p:nvPr/>
        </p:nvPicPr>
        <p:blipFill>
          <a:blip r:embed="rId3"/>
          <a:stretch>
            <a:fillRect/>
          </a:stretch>
        </p:blipFill>
        <p:spPr>
          <a:xfrm>
            <a:off x="456565" y="1219835"/>
            <a:ext cx="3822065" cy="4817745"/>
          </a:xfrm>
          <a:prstGeom prst="rect">
            <a:avLst/>
          </a:prstGeom>
        </p:spPr>
      </p:pic>
      <p:sp>
        <p:nvSpPr>
          <p:cNvPr id="7" name="Rounded Rectangle 6"/>
          <p:cNvSpPr/>
          <p:nvPr/>
        </p:nvSpPr>
        <p:spPr>
          <a:xfrm>
            <a:off x="537210" y="5042535"/>
            <a:ext cx="367982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4"/>
          <a:stretch>
            <a:fillRect/>
          </a:stretch>
        </p:blipFill>
        <p:spPr>
          <a:xfrm>
            <a:off x="6827520" y="272415"/>
            <a:ext cx="4859020" cy="1247140"/>
          </a:xfrm>
          <a:prstGeom prst="rect">
            <a:avLst/>
          </a:prstGeom>
        </p:spPr>
      </p:pic>
      <p:pic>
        <p:nvPicPr>
          <p:cNvPr id="9" name="Picture 8"/>
          <p:cNvPicPr>
            <a:picLocks noChangeAspect="1"/>
          </p:cNvPicPr>
          <p:nvPr/>
        </p:nvPicPr>
        <p:blipFill>
          <a:blip r:embed="rId5"/>
          <a:stretch>
            <a:fillRect/>
          </a:stretch>
        </p:blipFill>
        <p:spPr>
          <a:xfrm>
            <a:off x="6827520" y="1730375"/>
            <a:ext cx="4875530" cy="4891405"/>
          </a:xfrm>
          <a:prstGeom prst="rect">
            <a:avLst/>
          </a:prstGeom>
        </p:spPr>
      </p:pic>
      <p:sp>
        <p:nvSpPr>
          <p:cNvPr id="10" name="Rounded Rectangle 9"/>
          <p:cNvSpPr/>
          <p:nvPr/>
        </p:nvSpPr>
        <p:spPr>
          <a:xfrm>
            <a:off x="7740650" y="3803015"/>
            <a:ext cx="367982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000" dirty="0">
                <a:solidFill>
                  <a:schemeClr val="bg1"/>
                </a:solidFill>
              </a:rPr>
              <a:t>-  Aws </a:t>
            </a:r>
            <a:r>
              <a:rPr lang="pt-PT" sz="1000" dirty="0">
                <a:solidFill>
                  <a:schemeClr val="bg1"/>
                </a:solidFill>
              </a:rPr>
              <a:t>Page </a:t>
            </a:r>
            <a:r>
              <a:rPr lang="pt-PT" altLang="en-US" sz="1000" dirty="0">
                <a:solidFill>
                  <a:schemeClr val="bg1"/>
                </a:solidFill>
                <a:sym typeface="+mn-ea"/>
              </a:rPr>
              <a:t>M</a:t>
            </a:r>
            <a:r>
              <a:rPr lang="pt-PT" sz="1000" dirty="0">
                <a:solidFill>
                  <a:schemeClr val="bg1"/>
                </a:solidFill>
                <a:sym typeface="+mn-ea"/>
              </a:rPr>
              <a:t>ain </a:t>
            </a:r>
            <a:r>
              <a:rPr lang="pt-PT" sz="1000" dirty="0">
                <a:solidFill>
                  <a:schemeClr val="bg1"/>
                </a:solidFill>
              </a:rPr>
              <a:t>Language Java</a:t>
            </a:r>
            <a:endParaRPr lang="pt-PT" sz="1000" dirty="0">
              <a:solidFill>
                <a:schemeClr val="bg1"/>
              </a:solidFill>
            </a:endParaRPr>
          </a:p>
        </p:txBody>
      </p:sp>
      <p:sp>
        <p:nvSpPr>
          <p:cNvPr id="2" name="Text Box 1"/>
          <p:cNvSpPr txBox="1"/>
          <p:nvPr/>
        </p:nvSpPr>
        <p:spPr>
          <a:xfrm>
            <a:off x="586105" y="1683385"/>
            <a:ext cx="10780395" cy="2061210"/>
          </a:xfrm>
          <a:prstGeom prst="rect">
            <a:avLst/>
          </a:prstGeom>
          <a:noFill/>
        </p:spPr>
        <p:txBody>
          <a:bodyPr wrap="square" rtlCol="0" anchor="t">
            <a:spAutoFit/>
          </a:bodyPr>
          <a:p>
            <a:pPr algn="just"/>
            <a:r>
              <a:rPr lang="en-US" sz="1600">
                <a:solidFill>
                  <a:schemeClr val="bg1"/>
                </a:solidFill>
              </a:rPr>
              <a:t>The AWS SDK for Java simpliﬁes use of AWS Services by providing a set of libraries that are consistent and familiar for Java developers. </a:t>
            </a:r>
            <a:endParaRPr lang="en-US" sz="1600">
              <a:solidFill>
                <a:schemeClr val="bg1"/>
              </a:solidFill>
            </a:endParaRPr>
          </a:p>
          <a:p>
            <a:pPr algn="just"/>
            <a:endParaRPr lang="en-US" sz="1600">
              <a:solidFill>
                <a:schemeClr val="bg1"/>
              </a:solidFill>
            </a:endParaRPr>
          </a:p>
          <a:p>
            <a:pPr algn="just"/>
            <a:r>
              <a:rPr lang="en-US" sz="1600">
                <a:solidFill>
                  <a:schemeClr val="bg1"/>
                </a:solidFill>
              </a:rPr>
              <a:t>It provides support for API lifecycle consideration such as credential management, retries, data marshaling, and serialization. The AWS SDK for Java also supports higher level abstractions for simplified development. </a:t>
            </a:r>
            <a:endParaRPr lang="en-US" sz="1600">
              <a:solidFill>
                <a:schemeClr val="bg1"/>
              </a:solidFill>
            </a:endParaRPr>
          </a:p>
          <a:p>
            <a:pPr algn="just"/>
            <a:endParaRPr lang="en-US" sz="1600">
              <a:solidFill>
                <a:schemeClr val="bg1"/>
              </a:solidFill>
            </a:endParaRPr>
          </a:p>
          <a:p>
            <a:pPr algn="just"/>
            <a:r>
              <a:rPr lang="en-US" sz="1600">
                <a:solidFill>
                  <a:schemeClr val="bg1"/>
                </a:solidFill>
              </a:rPr>
              <a:t>GitHub to see</a:t>
            </a:r>
            <a:r>
              <a:rPr lang="pt-PT" altLang="en-US" sz="1600">
                <a:solidFill>
                  <a:schemeClr val="bg1"/>
                </a:solidFill>
              </a:rPr>
              <a:t> examples (</a:t>
            </a:r>
            <a:r>
              <a:rPr lang="pt-PT" altLang="en-US" sz="1600">
                <a:solidFill>
                  <a:schemeClr val="bg1"/>
                </a:solidFill>
                <a:hlinkClick r:id="rId1" action="ppaction://hlinkfile"/>
              </a:rPr>
              <a:t>https://github.com/awsdocs/aws-doc-sdk-examples/tree/main</a:t>
            </a:r>
            <a:r>
              <a:rPr lang="pt-PT" altLang="en-US" sz="1600">
                <a:solidFill>
                  <a:schemeClr val="bg1"/>
                </a:solidFill>
              </a:rPr>
              <a:t>)</a:t>
            </a:r>
            <a:r>
              <a:rPr lang="en-US" sz="1600">
                <a:solidFill>
                  <a:schemeClr val="bg1"/>
                </a:solidFill>
              </a:rPr>
              <a:t> </a:t>
            </a:r>
            <a:r>
              <a:rPr lang="pt-PT" altLang="en-US" sz="1600">
                <a:solidFill>
                  <a:schemeClr val="bg1"/>
                </a:solidFill>
              </a:rPr>
              <a:t> </a:t>
            </a:r>
            <a:r>
              <a:rPr lang="en-US" sz="1600">
                <a:solidFill>
                  <a:schemeClr val="bg1"/>
                </a:solidFill>
              </a:rPr>
              <a:t>AWS-focused open source Java libraries.</a:t>
            </a:r>
            <a:endParaRPr lang="en-US" sz="1600">
              <a:solidFill>
                <a:schemeClr val="bg1"/>
              </a:solidFill>
            </a:endParaRPr>
          </a:p>
        </p:txBody>
      </p:sp>
      <p:sp>
        <p:nvSpPr>
          <p:cNvPr id="6" name="Text Box 5"/>
          <p:cNvSpPr txBox="1"/>
          <p:nvPr/>
        </p:nvSpPr>
        <p:spPr>
          <a:xfrm>
            <a:off x="740410" y="5490210"/>
            <a:ext cx="5191125" cy="306705"/>
          </a:xfrm>
          <a:prstGeom prst="rect">
            <a:avLst/>
          </a:prstGeom>
          <a:noFill/>
        </p:spPr>
        <p:txBody>
          <a:bodyPr wrap="square" rtlCol="0">
            <a:spAutoFit/>
          </a:bodyPr>
          <a:p>
            <a:pPr algn="l"/>
            <a:r>
              <a:rPr lang="en-US" sz="1400">
                <a:solidFill>
                  <a:schemeClr val="bg1"/>
                </a:solidFill>
                <a:hlinkClick r:id="rId2" action="ppaction://hlinkfile"/>
              </a:rPr>
              <a:t>https://aws.amazon.com/developer/language/java/?nc1=h_ls</a:t>
            </a:r>
            <a:endParaRPr lang="en-US" sz="1400">
              <a:solidFill>
                <a:schemeClr val="bg1"/>
              </a:solidFill>
            </a:endParaRPr>
          </a:p>
        </p:txBody>
      </p:sp>
      <p:pic>
        <p:nvPicPr>
          <p:cNvPr id="3" name="Picture 2"/>
          <p:cNvPicPr>
            <a:picLocks noChangeAspect="1"/>
          </p:cNvPicPr>
          <p:nvPr/>
        </p:nvPicPr>
        <p:blipFill>
          <a:blip r:embed="rId3"/>
          <a:stretch>
            <a:fillRect/>
          </a:stretch>
        </p:blipFill>
        <p:spPr>
          <a:xfrm>
            <a:off x="9991725" y="5600700"/>
            <a:ext cx="1735455" cy="930910"/>
          </a:xfrm>
          <a:prstGeom prst="rect">
            <a:avLst/>
          </a:prstGeom>
        </p:spPr>
      </p:pic>
      <p:grpSp>
        <p:nvGrpSpPr>
          <p:cNvPr id="4" name="Group 3"/>
          <p:cNvGrpSpPr/>
          <p:nvPr/>
        </p:nvGrpSpPr>
        <p:grpSpPr>
          <a:xfrm>
            <a:off x="440055" y="551815"/>
            <a:ext cx="1594485" cy="76200"/>
            <a:chOff x="533" y="869"/>
            <a:chExt cx="4189" cy="120"/>
          </a:xfrm>
        </p:grpSpPr>
        <p:sp>
          <p:nvSpPr>
            <p:cNvPr id="5" name="Rectangles 4"/>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8" name="Title 1"/>
          <p:cNvSpPr>
            <a:spLocks noGrp="1"/>
          </p:cNvSpPr>
          <p:nvPr/>
        </p:nvSpPr>
        <p:spPr>
          <a:xfrm>
            <a:off x="508000" y="91694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SDK </a:t>
            </a:r>
            <a:r>
              <a:rPr lang="pt-PT" altLang="en-US" sz="2000" b="1">
                <a:solidFill>
                  <a:schemeClr val="bg1"/>
                </a:solidFill>
                <a:sym typeface="+mn-ea"/>
              </a:rPr>
              <a:t>for</a:t>
            </a:r>
            <a:r>
              <a:rPr lang="en-US" sz="2000" b="1">
                <a:solidFill>
                  <a:schemeClr val="bg1"/>
                </a:solidFill>
                <a:sym typeface="+mn-ea"/>
              </a:rPr>
              <a:t> Java</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456565" y="1119505"/>
            <a:ext cx="8303895" cy="2014855"/>
          </a:xfrm>
          <a:prstGeom prst="rect">
            <a:avLst/>
          </a:prstGeom>
        </p:spPr>
      </p:pic>
      <p:sp>
        <p:nvSpPr>
          <p:cNvPr id="11" name="Rounded Rectangle 10"/>
          <p:cNvSpPr/>
          <p:nvPr/>
        </p:nvSpPr>
        <p:spPr>
          <a:xfrm>
            <a:off x="456565" y="2889885"/>
            <a:ext cx="367982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456565" y="3552825"/>
            <a:ext cx="4947920" cy="368300"/>
          </a:xfrm>
          <a:prstGeom prst="rect">
            <a:avLst/>
          </a:prstGeom>
          <a:noFill/>
        </p:spPr>
        <p:txBody>
          <a:bodyPr wrap="square" rtlCol="0" anchor="t">
            <a:spAutoFit/>
          </a:bodyPr>
          <a:p>
            <a:r>
              <a:rPr lang="pt-PT" altLang="en-US" b="1">
                <a:solidFill>
                  <a:schemeClr val="bg1"/>
                </a:solidFill>
              </a:rPr>
              <a:t># </a:t>
            </a:r>
            <a:r>
              <a:rPr lang="en-US" b="1">
                <a:solidFill>
                  <a:schemeClr val="bg1"/>
                </a:solidFill>
              </a:rPr>
              <a:t>Create Lambda Function Java 17</a:t>
            </a:r>
            <a:endParaRPr lang="en-US" b="1">
              <a:solidFill>
                <a:schemeClr val="bg1"/>
              </a:solidFill>
            </a:endParaRPr>
          </a:p>
        </p:txBody>
      </p:sp>
      <p:pic>
        <p:nvPicPr>
          <p:cNvPr id="14" name="Picture 13"/>
          <p:cNvPicPr>
            <a:picLocks noChangeAspect="1"/>
          </p:cNvPicPr>
          <p:nvPr/>
        </p:nvPicPr>
        <p:blipFill>
          <a:blip r:embed="rId3"/>
          <a:stretch>
            <a:fillRect/>
          </a:stretch>
        </p:blipFill>
        <p:spPr>
          <a:xfrm>
            <a:off x="532130" y="4195445"/>
            <a:ext cx="11128375" cy="1863090"/>
          </a:xfrm>
          <a:prstGeom prst="rect">
            <a:avLst/>
          </a:prstGeom>
        </p:spPr>
      </p:pic>
      <p:sp>
        <p:nvSpPr>
          <p:cNvPr id="15" name="Rounded Rectangle 14"/>
          <p:cNvSpPr/>
          <p:nvPr/>
        </p:nvSpPr>
        <p:spPr>
          <a:xfrm>
            <a:off x="5987415" y="5662295"/>
            <a:ext cx="2962275"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456565" y="1528445"/>
            <a:ext cx="5740400" cy="2351405"/>
          </a:xfrm>
          <a:prstGeom prst="rect">
            <a:avLst/>
          </a:prstGeom>
        </p:spPr>
      </p:pic>
      <p:sp>
        <p:nvSpPr>
          <p:cNvPr id="4" name="Text Box 3"/>
          <p:cNvSpPr txBox="1"/>
          <p:nvPr/>
        </p:nvSpPr>
        <p:spPr>
          <a:xfrm>
            <a:off x="456565" y="1129030"/>
            <a:ext cx="5629910" cy="306705"/>
          </a:xfrm>
          <a:prstGeom prst="rect">
            <a:avLst/>
          </a:prstGeom>
          <a:noFill/>
        </p:spPr>
        <p:txBody>
          <a:bodyPr wrap="square" rtlCol="0" anchor="t">
            <a:spAutoFit/>
          </a:bodyPr>
          <a:p>
            <a:r>
              <a:rPr lang="pt-PT" altLang="en-US" sz="1400" b="1">
                <a:solidFill>
                  <a:schemeClr val="bg1"/>
                </a:solidFill>
              </a:rPr>
              <a:t>#</a:t>
            </a:r>
            <a:r>
              <a:rPr lang="en-US" sz="1400" b="1">
                <a:solidFill>
                  <a:schemeClr val="bg1"/>
                </a:solidFill>
              </a:rPr>
              <a:t>Upload Jar generate command line mvn clean Install</a:t>
            </a:r>
            <a:endParaRPr lang="en-US" sz="1400" b="1">
              <a:solidFill>
                <a:schemeClr val="bg1"/>
              </a:solidFill>
            </a:endParaRPr>
          </a:p>
        </p:txBody>
      </p:sp>
      <p:pic>
        <p:nvPicPr>
          <p:cNvPr id="6" name="Picture 5"/>
          <p:cNvPicPr>
            <a:picLocks noChangeAspect="1"/>
          </p:cNvPicPr>
          <p:nvPr/>
        </p:nvPicPr>
        <p:blipFill>
          <a:blip r:embed="rId3"/>
          <a:stretch>
            <a:fillRect/>
          </a:stretch>
        </p:blipFill>
        <p:spPr>
          <a:xfrm>
            <a:off x="6407785" y="3676650"/>
            <a:ext cx="4955540" cy="2968625"/>
          </a:xfrm>
          <a:prstGeom prst="rect">
            <a:avLst/>
          </a:prstGeom>
        </p:spPr>
      </p:pic>
      <p:sp>
        <p:nvSpPr>
          <p:cNvPr id="7" name="Text Box 6"/>
          <p:cNvSpPr txBox="1"/>
          <p:nvPr/>
        </p:nvSpPr>
        <p:spPr>
          <a:xfrm>
            <a:off x="6407785" y="3156585"/>
            <a:ext cx="5629910" cy="306705"/>
          </a:xfrm>
          <a:prstGeom prst="rect">
            <a:avLst/>
          </a:prstGeom>
          <a:noFill/>
        </p:spPr>
        <p:txBody>
          <a:bodyPr wrap="square" rtlCol="0" anchor="t">
            <a:spAutoFit/>
          </a:bodyPr>
          <a:p>
            <a:r>
              <a:rPr lang="pt-PT" altLang="en-US" sz="1400" b="1">
                <a:solidFill>
                  <a:schemeClr val="bg1"/>
                </a:solidFill>
              </a:rPr>
              <a:t>#Runtime Settings</a:t>
            </a:r>
            <a:endParaRPr lang="pt-PT" altLang="en-US" sz="1400" b="1">
              <a:solidFill>
                <a:schemeClr val="bg1"/>
              </a:solidFill>
            </a:endParaRPr>
          </a:p>
        </p:txBody>
      </p:sp>
      <p:sp>
        <p:nvSpPr>
          <p:cNvPr id="10" name="Rounded Rectangle 9"/>
          <p:cNvSpPr/>
          <p:nvPr/>
        </p:nvSpPr>
        <p:spPr>
          <a:xfrm>
            <a:off x="6542405" y="4754880"/>
            <a:ext cx="414210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542405" y="5179695"/>
            <a:ext cx="4142105" cy="33274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3206750" y="1252220"/>
            <a:ext cx="8023225" cy="1359535"/>
          </a:xfrm>
          <a:prstGeom prst="rect">
            <a:avLst/>
          </a:prstGeom>
        </p:spPr>
      </p:pic>
      <p:pic>
        <p:nvPicPr>
          <p:cNvPr id="4" name="Picture 3"/>
          <p:cNvPicPr>
            <a:picLocks noChangeAspect="1"/>
          </p:cNvPicPr>
          <p:nvPr/>
        </p:nvPicPr>
        <p:blipFill>
          <a:blip r:embed="rId3"/>
          <a:stretch>
            <a:fillRect/>
          </a:stretch>
        </p:blipFill>
        <p:spPr>
          <a:xfrm>
            <a:off x="1564640" y="3134360"/>
            <a:ext cx="8455660" cy="3155315"/>
          </a:xfrm>
          <a:prstGeom prst="rect">
            <a:avLst/>
          </a:prstGeom>
        </p:spPr>
      </p:pic>
      <p:sp>
        <p:nvSpPr>
          <p:cNvPr id="6" name="Text Box 5"/>
          <p:cNvSpPr txBox="1"/>
          <p:nvPr/>
        </p:nvSpPr>
        <p:spPr>
          <a:xfrm>
            <a:off x="456565" y="1129030"/>
            <a:ext cx="5629910" cy="306705"/>
          </a:xfrm>
          <a:prstGeom prst="rect">
            <a:avLst/>
          </a:prstGeom>
          <a:noFill/>
        </p:spPr>
        <p:txBody>
          <a:bodyPr wrap="square" rtlCol="0" anchor="t">
            <a:spAutoFit/>
          </a:bodyPr>
          <a:p>
            <a:r>
              <a:rPr lang="pt-PT" sz="1400" b="1">
                <a:solidFill>
                  <a:schemeClr val="bg1"/>
                </a:solidFill>
              </a:rPr>
              <a:t>#</a:t>
            </a:r>
            <a:r>
              <a:rPr sz="1400" b="1">
                <a:solidFill>
                  <a:schemeClr val="bg1"/>
                </a:solidFill>
              </a:rPr>
              <a:t>Environment variables</a:t>
            </a:r>
            <a:endParaRPr sz="1400" b="1">
              <a:solidFill>
                <a:schemeClr val="bg1"/>
              </a:solidFill>
            </a:endParaRPr>
          </a:p>
        </p:txBody>
      </p:sp>
      <p:sp>
        <p:nvSpPr>
          <p:cNvPr id="7" name="Text Box 6"/>
          <p:cNvSpPr txBox="1"/>
          <p:nvPr/>
        </p:nvSpPr>
        <p:spPr>
          <a:xfrm>
            <a:off x="448310" y="3204210"/>
            <a:ext cx="880745" cy="306705"/>
          </a:xfrm>
          <a:prstGeom prst="rect">
            <a:avLst/>
          </a:prstGeom>
          <a:noFill/>
        </p:spPr>
        <p:txBody>
          <a:bodyPr wrap="square" rtlCol="0" anchor="t">
            <a:spAutoFit/>
          </a:bodyPr>
          <a:p>
            <a:r>
              <a:rPr lang="pt-PT" sz="1400" b="1">
                <a:solidFill>
                  <a:schemeClr val="bg1"/>
                </a:solidFill>
              </a:rPr>
              <a:t>#</a:t>
            </a:r>
            <a:r>
              <a:rPr sz="1400" b="1">
                <a:solidFill>
                  <a:schemeClr val="bg1"/>
                </a:solidFill>
              </a:rPr>
              <a:t>Test</a:t>
            </a:r>
            <a:endParaRPr sz="1400" b="1">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558927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Springboot Lambda Demo</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 name="Text Box 4"/>
          <p:cNvSpPr txBox="1"/>
          <p:nvPr/>
        </p:nvSpPr>
        <p:spPr>
          <a:xfrm>
            <a:off x="456565" y="6442075"/>
            <a:ext cx="3810000" cy="275590"/>
          </a:xfrm>
          <a:prstGeom prst="rect">
            <a:avLst/>
          </a:prstGeom>
          <a:noFill/>
        </p:spPr>
        <p:txBody>
          <a:bodyPr wrap="square" rtlCol="0" anchor="t">
            <a:spAutoFit/>
          </a:bodyPr>
          <a:p>
            <a:r>
              <a:rPr lang="en-US" sz="1200">
                <a:hlinkClick r:id="rId1" action="ppaction://hlinkfile"/>
              </a:rPr>
              <a:t>https://github.com/weder96/springboot-aws-lambda</a:t>
            </a:r>
            <a:endParaRPr lang="en-US" sz="1200">
              <a:hlinkClick r:id="rId1" action="ppaction://hlinkfile"/>
            </a:endParaRPr>
          </a:p>
        </p:txBody>
      </p:sp>
      <p:pic>
        <p:nvPicPr>
          <p:cNvPr id="3" name="Picture 2"/>
          <p:cNvPicPr>
            <a:picLocks noChangeAspect="1"/>
          </p:cNvPicPr>
          <p:nvPr/>
        </p:nvPicPr>
        <p:blipFill>
          <a:blip r:embed="rId2"/>
          <a:stretch>
            <a:fillRect/>
          </a:stretch>
        </p:blipFill>
        <p:spPr>
          <a:xfrm>
            <a:off x="456565" y="1889760"/>
            <a:ext cx="10088245" cy="4319270"/>
          </a:xfrm>
          <a:prstGeom prst="rect">
            <a:avLst/>
          </a:prstGeom>
        </p:spPr>
      </p:pic>
      <p:sp>
        <p:nvSpPr>
          <p:cNvPr id="6" name="Text Box 5"/>
          <p:cNvSpPr txBox="1"/>
          <p:nvPr/>
        </p:nvSpPr>
        <p:spPr>
          <a:xfrm>
            <a:off x="456565" y="1129030"/>
            <a:ext cx="2293620" cy="306705"/>
          </a:xfrm>
          <a:prstGeom prst="rect">
            <a:avLst/>
          </a:prstGeom>
          <a:noFill/>
        </p:spPr>
        <p:txBody>
          <a:bodyPr wrap="square" rtlCol="0" anchor="t">
            <a:spAutoFit/>
          </a:bodyPr>
          <a:p>
            <a:r>
              <a:rPr lang="pt-PT" sz="1400" b="1">
                <a:solidFill>
                  <a:schemeClr val="bg1"/>
                </a:solidFill>
              </a:rPr>
              <a:t>#Result Test Invoke</a:t>
            </a:r>
            <a:endParaRPr lang="pt-PT" sz="1400" b="1">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1993900" y="1036320"/>
            <a:ext cx="715391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rgbClr val="527FFF"/>
                </a:solidFill>
                <a:latin typeface="Swiss921 BT" panose="020B0806030502050204" charset="0"/>
                <a:cs typeface="Swiss921 BT" panose="020B0806030502050204" charset="0"/>
                <a:sym typeface="+mn-ea"/>
              </a:rPr>
              <a:t>AWS Lambda SnapStart </a:t>
            </a:r>
            <a:br>
              <a:rPr lang="en-US" sz="4800">
                <a:solidFill>
                  <a:srgbClr val="527FFF"/>
                </a:solidFill>
                <a:latin typeface="Swiss921 BT" panose="020B0806030502050204" charset="0"/>
                <a:cs typeface="Swiss921 BT" panose="020B0806030502050204" charset="0"/>
                <a:sym typeface="+mn-ea"/>
              </a:rPr>
            </a:br>
            <a:r>
              <a:rPr lang="en-US" sz="4800">
                <a:solidFill>
                  <a:srgbClr val="527FFF"/>
                </a:solidFill>
                <a:latin typeface="Swiss921 BT" panose="020B0806030502050204" charset="0"/>
                <a:cs typeface="Swiss921 BT" panose="020B0806030502050204" charset="0"/>
                <a:sym typeface="+mn-ea"/>
              </a:rPr>
              <a:t>for Spring Developers</a:t>
            </a:r>
            <a:endParaRPr lang="en-US" sz="4800" spc="170" dirty="0">
              <a:solidFill>
                <a:srgbClr val="527FFF"/>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8540" y="3999230"/>
            <a:ext cx="1916430" cy="191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590550" y="831850"/>
            <a:ext cx="1198880" cy="1322070"/>
          </a:xfrm>
          <a:prstGeom prst="rect">
            <a:avLst/>
          </a:prstGeom>
          <a:noFill/>
        </p:spPr>
        <p:txBody>
          <a:bodyPr wrap="none" rtlCol="0">
            <a:spAutoFit/>
          </a:bodyPr>
          <a:p>
            <a:r>
              <a:rPr lang="pt-PT" altLang="en-US" sz="8000">
                <a:solidFill>
                  <a:schemeClr val="bg1"/>
                </a:solidFill>
                <a:latin typeface="Swiss921 BT" panose="020B0806030502050204" charset="0"/>
                <a:cs typeface="Swiss921 BT" panose="020B0806030502050204" charset="0"/>
              </a:rPr>
              <a:t>10</a:t>
            </a:r>
            <a:endParaRPr lang="pt-PT" altLang="en-US" sz="8000">
              <a:solidFill>
                <a:schemeClr val="bg1"/>
              </a:solidFill>
              <a:latin typeface="Swiss921 BT" panose="020B0806030502050204" charset="0"/>
              <a:cs typeface="Swiss921 BT" panose="020B08060305020502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4485" y="476885"/>
            <a:ext cx="6185535" cy="50482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Architecture (Serverless) </a:t>
            </a:r>
            <a:endParaRPr lang="pt-PT" altLang="en-US" sz="2000" b="1" dirty="0">
              <a:solidFill>
                <a:schemeClr val="bg1"/>
              </a:solidFill>
            </a:endParaRPr>
          </a:p>
        </p:txBody>
      </p:sp>
      <p:sp>
        <p:nvSpPr>
          <p:cNvPr id="6" name="Rectangles 5"/>
          <p:cNvSpPr/>
          <p:nvPr/>
        </p:nvSpPr>
        <p:spPr>
          <a:xfrm>
            <a:off x="429260" y="1153795"/>
            <a:ext cx="1784350" cy="5195570"/>
          </a:xfrm>
          <a:prstGeom prst="rect">
            <a:avLst/>
          </a:prstGeom>
          <a:noFill/>
          <a:ln w="476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30530" y="1153795"/>
            <a:ext cx="775970" cy="275590"/>
          </a:xfrm>
          <a:prstGeom prst="rect">
            <a:avLst/>
          </a:prstGeom>
          <a:noFill/>
        </p:spPr>
        <p:txBody>
          <a:bodyPr wrap="none" rtlCol="0">
            <a:spAutoFit/>
          </a:bodyPr>
          <a:p>
            <a:r>
              <a:rPr lang="pt-PT" altLang="en-US" sz="1200">
                <a:solidFill>
                  <a:schemeClr val="bg1"/>
                </a:solidFill>
              </a:rPr>
              <a:t>BackEnd</a:t>
            </a:r>
            <a:endParaRPr lang="pt-PT" altLang="en-US" sz="1200">
              <a:solidFill>
                <a:schemeClr val="bg1"/>
              </a:solidFill>
            </a:endParaRPr>
          </a:p>
        </p:txBody>
      </p:sp>
      <p:pic>
        <p:nvPicPr>
          <p:cNvPr id="4" name="Picture 3"/>
          <p:cNvPicPr>
            <a:picLocks noChangeAspect="1"/>
          </p:cNvPicPr>
          <p:nvPr/>
        </p:nvPicPr>
        <p:blipFill>
          <a:blip r:embed="rId1"/>
          <a:stretch>
            <a:fillRect/>
          </a:stretch>
        </p:blipFill>
        <p:spPr>
          <a:xfrm>
            <a:off x="750570" y="1601470"/>
            <a:ext cx="1134110" cy="595630"/>
          </a:xfrm>
          <a:prstGeom prst="rect">
            <a:avLst/>
          </a:prstGeom>
        </p:spPr>
      </p:pic>
      <p:pic>
        <p:nvPicPr>
          <p:cNvPr id="14" name="Picture 13"/>
          <p:cNvPicPr>
            <a:picLocks noChangeAspect="1"/>
          </p:cNvPicPr>
          <p:nvPr/>
        </p:nvPicPr>
        <p:blipFill>
          <a:blip r:embed="rId2"/>
          <a:stretch>
            <a:fillRect/>
          </a:stretch>
        </p:blipFill>
        <p:spPr>
          <a:xfrm>
            <a:off x="750570" y="4963160"/>
            <a:ext cx="1027430" cy="1027430"/>
          </a:xfrm>
          <a:prstGeom prst="rect">
            <a:avLst/>
          </a:prstGeom>
        </p:spPr>
      </p:pic>
      <p:sp>
        <p:nvSpPr>
          <p:cNvPr id="49" name="Rectangle 48"/>
          <p:cNvSpPr/>
          <p:nvPr/>
        </p:nvSpPr>
        <p:spPr>
          <a:xfrm>
            <a:off x="3611245" y="1153795"/>
            <a:ext cx="7752715" cy="5196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67" name="Graphic 66"/>
          <p:cNvPicPr>
            <a:picLocks noChangeAspect="1"/>
          </p:cNvPicPr>
          <p:nvPr/>
        </p:nvPicPr>
        <p:blipFill>
          <a:blip r:embed="rId3"/>
          <a:srcRect/>
          <a:stretch>
            <a:fillRect/>
          </a:stretch>
        </p:blipFill>
        <p:spPr>
          <a:xfrm>
            <a:off x="3616247" y="1153478"/>
            <a:ext cx="381000" cy="381000"/>
          </a:xfrm>
          <a:prstGeom prst="rect">
            <a:avLst/>
          </a:prstGeom>
        </p:spPr>
      </p:pic>
      <p:cxnSp>
        <p:nvCxnSpPr>
          <p:cNvPr id="42" name="Straight Arrow Connector 41"/>
          <p:cNvCxnSpPr/>
          <p:nvPr/>
        </p:nvCxnSpPr>
        <p:spPr>
          <a:xfrm>
            <a:off x="2288540" y="3919855"/>
            <a:ext cx="1292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TextBox 48"/>
          <p:cNvSpPr txBox="1"/>
          <p:nvPr/>
        </p:nvSpPr>
        <p:spPr>
          <a:xfrm>
            <a:off x="2288540" y="3460750"/>
            <a:ext cx="1033780" cy="460375"/>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Command CLI</a:t>
            </a:r>
            <a:endParaRPr lang="pt-PT" altLang="en-US" sz="1200" i="1" dirty="0">
              <a:solidFill>
                <a:schemeClr val="bg1"/>
              </a:solidFill>
              <a:latin typeface="Inter Light" panose="02000403000000020004" charset="0"/>
              <a:cs typeface="Inter Light" panose="02000403000000020004" charset="0"/>
            </a:endParaRPr>
          </a:p>
        </p:txBody>
      </p:sp>
      <p:pic>
        <p:nvPicPr>
          <p:cNvPr id="27" name="Picture 26"/>
          <p:cNvPicPr>
            <a:picLocks noChangeAspect="1"/>
          </p:cNvPicPr>
          <p:nvPr/>
        </p:nvPicPr>
        <p:blipFill>
          <a:blip r:embed="rId2"/>
          <a:stretch>
            <a:fillRect/>
          </a:stretch>
        </p:blipFill>
        <p:spPr>
          <a:xfrm>
            <a:off x="4622800" y="1361440"/>
            <a:ext cx="816610" cy="816610"/>
          </a:xfrm>
          <a:prstGeom prst="rect">
            <a:avLst/>
          </a:prstGeom>
        </p:spPr>
      </p:pic>
      <p:cxnSp>
        <p:nvCxnSpPr>
          <p:cNvPr id="2" name="Straight Arrow Connector 1"/>
          <p:cNvCxnSpPr/>
          <p:nvPr/>
        </p:nvCxnSpPr>
        <p:spPr>
          <a:xfrm flipH="1" flipV="1">
            <a:off x="5055870" y="2197735"/>
            <a:ext cx="5080" cy="64706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46" name="Freeform 45"/>
          <p:cNvSpPr/>
          <p:nvPr/>
        </p:nvSpPr>
        <p:spPr>
          <a:xfrm>
            <a:off x="2694305" y="4155440"/>
            <a:ext cx="2402840" cy="67500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sp>
        <p:nvSpPr>
          <p:cNvPr id="91152" name="TextBox 17"/>
          <p:cNvSpPr txBox="1">
            <a:spLocks noChangeArrowheads="1"/>
          </p:cNvSpPr>
          <p:nvPr/>
        </p:nvSpPr>
        <p:spPr bwMode="auto">
          <a:xfrm>
            <a:off x="4377774" y="3996690"/>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498975" y="2947670"/>
            <a:ext cx="1119505" cy="11195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a:off x="5739765" y="3736340"/>
            <a:ext cx="1292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TextBox 48"/>
          <p:cNvSpPr txBox="1"/>
          <p:nvPr/>
        </p:nvSpPr>
        <p:spPr>
          <a:xfrm>
            <a:off x="5869305" y="3291205"/>
            <a:ext cx="1033780" cy="275590"/>
          </a:xfrm>
          <a:prstGeom prst="rect">
            <a:avLst/>
          </a:prstGeom>
          <a:noFill/>
        </p:spPr>
        <p:txBody>
          <a:bodyPr wrap="square" rtlCol="0">
            <a:spAutoFit/>
          </a:bodyPr>
          <a:p>
            <a:pPr algn="ctr"/>
            <a:r>
              <a:rPr lang="pt-PT" altLang="en-US" sz="1200" i="1" dirty="0">
                <a:solidFill>
                  <a:schemeClr val="bg1"/>
                </a:solidFill>
                <a:latin typeface="Inter Light" panose="02000403000000020004" charset="0"/>
                <a:cs typeface="Inter Light" panose="02000403000000020004" charset="0"/>
              </a:rPr>
              <a:t>Version 2</a:t>
            </a:r>
            <a:endParaRPr lang="pt-PT" altLang="en-US" sz="1200" i="1" dirty="0">
              <a:solidFill>
                <a:schemeClr val="bg1"/>
              </a:solidFill>
              <a:latin typeface="Inter Light" panose="02000403000000020004" charset="0"/>
              <a:cs typeface="Inter Light" panose="02000403000000020004" charset="0"/>
            </a:endParaRPr>
          </a:p>
        </p:txBody>
      </p:sp>
      <p:pic>
        <p:nvPicPr>
          <p:cNvPr id="8" name="Graphic 1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281545" y="2947670"/>
            <a:ext cx="1119505" cy="11195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p:cNvSpPr txBox="1">
            <a:spLocks noChangeArrowheads="1"/>
          </p:cNvSpPr>
          <p:nvPr/>
        </p:nvSpPr>
        <p:spPr bwMode="auto">
          <a:xfrm>
            <a:off x="7281629" y="4155440"/>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Snap Start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10" name="Group 9"/>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1" name="Title 1"/>
          <p:cNvSpPr>
            <a:spLocks noGrp="1"/>
          </p:cNvSpPr>
          <p:nvPr/>
        </p:nvSpPr>
        <p:spPr>
          <a:xfrm>
            <a:off x="5354955" y="1601470"/>
            <a:ext cx="676275" cy="3784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400" b="1" dirty="0">
                <a:solidFill>
                  <a:schemeClr val="bg1"/>
                </a:solidFill>
              </a:rPr>
              <a:t>17</a:t>
            </a:r>
            <a:endParaRPr lang="pt-PT" altLang="en-US" sz="2400" b="1"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293370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Reducing Cold Start</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 name="Title 1"/>
          <p:cNvSpPr>
            <a:spLocks noGrp="1"/>
          </p:cNvSpPr>
          <p:nvPr/>
        </p:nvSpPr>
        <p:spPr>
          <a:xfrm>
            <a:off x="360045" y="1096010"/>
            <a:ext cx="1888490" cy="347980"/>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1600" b="1">
                <a:solidFill>
                  <a:srgbClr val="527FFF"/>
                </a:solidFill>
                <a:sym typeface="+mn-ea"/>
              </a:rPr>
              <a:t>SNAPSTART</a:t>
            </a:r>
            <a:endParaRPr lang="en-US" altLang="en-US" sz="1600" b="1" dirty="0">
              <a:solidFill>
                <a:srgbClr val="527FFF"/>
              </a:solidFill>
              <a:sym typeface="+mn-ea"/>
            </a:endParaRPr>
          </a:p>
        </p:txBody>
      </p:sp>
      <p:sp>
        <p:nvSpPr>
          <p:cNvPr id="7" name="Text Box 6"/>
          <p:cNvSpPr txBox="1"/>
          <p:nvPr/>
        </p:nvSpPr>
        <p:spPr>
          <a:xfrm>
            <a:off x="3481705" y="6299835"/>
            <a:ext cx="8519795" cy="337185"/>
          </a:xfrm>
          <a:prstGeom prst="rect">
            <a:avLst/>
          </a:prstGeom>
          <a:noFill/>
        </p:spPr>
        <p:txBody>
          <a:bodyPr wrap="square" rtlCol="0" anchor="t">
            <a:spAutoFit/>
          </a:bodyPr>
          <a:p>
            <a:r>
              <a:rPr lang="en-US" sz="1600">
                <a:hlinkClick r:id="rId1" action="ppaction://hlinkfile"/>
              </a:rPr>
              <a:t>https://aws.amazon.com/pt/blogs/compute/starting-up-faster-with-aws-lambda-snapstart/</a:t>
            </a:r>
            <a:endParaRPr lang="en-US" sz="1600"/>
          </a:p>
        </p:txBody>
      </p:sp>
      <p:sp>
        <p:nvSpPr>
          <p:cNvPr id="8" name="Text Box 7"/>
          <p:cNvSpPr txBox="1"/>
          <p:nvPr/>
        </p:nvSpPr>
        <p:spPr>
          <a:xfrm>
            <a:off x="4457065" y="1532255"/>
            <a:ext cx="2540000" cy="368300"/>
          </a:xfrm>
          <a:prstGeom prst="rect">
            <a:avLst/>
          </a:prstGeom>
          <a:noFill/>
        </p:spPr>
        <p:txBody>
          <a:bodyPr wrap="square" rtlCol="0" anchor="t">
            <a:spAutoFit/>
          </a:bodyPr>
          <a:p>
            <a:r>
              <a:rPr lang="en-US">
                <a:solidFill>
                  <a:schemeClr val="bg1"/>
                </a:solidFill>
              </a:rPr>
              <a:t>Init during deployment</a:t>
            </a:r>
            <a:endParaRPr lang="en-US">
              <a:solidFill>
                <a:schemeClr val="bg1"/>
              </a:solidFill>
            </a:endParaRPr>
          </a:p>
        </p:txBody>
      </p:sp>
      <p:cxnSp>
        <p:nvCxnSpPr>
          <p:cNvPr id="9" name="Straight Arrow Connector 8"/>
          <p:cNvCxnSpPr/>
          <p:nvPr/>
        </p:nvCxnSpPr>
        <p:spPr>
          <a:xfrm>
            <a:off x="624840" y="2051050"/>
            <a:ext cx="10520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Rectangles 9"/>
          <p:cNvSpPr/>
          <p:nvPr/>
        </p:nvSpPr>
        <p:spPr>
          <a:xfrm>
            <a:off x="973455" y="23361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1023620" y="2371725"/>
            <a:ext cx="1224915" cy="737235"/>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Execution</a:t>
            </a:r>
            <a:endParaRPr lang="en-US" sz="1400">
              <a:solidFill>
                <a:schemeClr val="bg1"/>
              </a:solidFill>
            </a:endParaRPr>
          </a:p>
          <a:p>
            <a:pPr algn="ctr"/>
            <a:r>
              <a:rPr lang="en-US" sz="1400">
                <a:solidFill>
                  <a:schemeClr val="bg1"/>
                </a:solidFill>
              </a:rPr>
              <a:t>Environment</a:t>
            </a:r>
            <a:endParaRPr lang="en-US" sz="1400">
              <a:solidFill>
                <a:schemeClr val="bg1"/>
              </a:solidFill>
            </a:endParaRPr>
          </a:p>
        </p:txBody>
      </p:sp>
      <p:sp>
        <p:nvSpPr>
          <p:cNvPr id="12" name="Rectangles 11"/>
          <p:cNvSpPr/>
          <p:nvPr/>
        </p:nvSpPr>
        <p:spPr>
          <a:xfrm>
            <a:off x="2421255" y="23412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2471420" y="2468245"/>
            <a:ext cx="1224915" cy="521970"/>
          </a:xfrm>
          <a:prstGeom prst="rect">
            <a:avLst/>
          </a:prstGeom>
          <a:noFill/>
        </p:spPr>
        <p:txBody>
          <a:bodyPr wrap="square" rtlCol="0" anchor="t">
            <a:spAutoFit/>
          </a:bodyPr>
          <a:p>
            <a:pPr algn="ctr"/>
            <a:r>
              <a:rPr lang="en-US" sz="1400">
                <a:solidFill>
                  <a:schemeClr val="bg1"/>
                </a:solidFill>
              </a:rPr>
              <a:t>Download</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15" name="Rectangles 14"/>
          <p:cNvSpPr/>
          <p:nvPr/>
        </p:nvSpPr>
        <p:spPr>
          <a:xfrm>
            <a:off x="3848735" y="233616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909060" y="2463165"/>
            <a:ext cx="1040765" cy="521970"/>
          </a:xfrm>
          <a:prstGeom prst="rect">
            <a:avLst/>
          </a:prstGeom>
          <a:noFill/>
        </p:spPr>
        <p:txBody>
          <a:bodyPr wrap="square" rtlCol="0" anchor="t">
            <a:spAutoFit/>
          </a:bodyPr>
          <a:p>
            <a:pPr algn="ctr"/>
            <a:r>
              <a:rPr lang="en-US" sz="1400">
                <a:solidFill>
                  <a:schemeClr val="bg1"/>
                </a:solidFill>
              </a:rPr>
              <a:t>Start</a:t>
            </a:r>
            <a:endParaRPr lang="en-US" sz="1400">
              <a:solidFill>
                <a:schemeClr val="bg1"/>
              </a:solidFill>
            </a:endParaRPr>
          </a:p>
          <a:p>
            <a:pPr algn="ctr"/>
            <a:r>
              <a:rPr lang="en-US" sz="1400">
                <a:solidFill>
                  <a:schemeClr val="bg1"/>
                </a:solidFill>
              </a:rPr>
              <a:t>Runtime</a:t>
            </a:r>
            <a:endParaRPr lang="en-US" sz="1400">
              <a:solidFill>
                <a:schemeClr val="bg1"/>
              </a:solidFill>
            </a:endParaRPr>
          </a:p>
        </p:txBody>
      </p:sp>
      <p:sp>
        <p:nvSpPr>
          <p:cNvPr id="17" name="Rectangles 16"/>
          <p:cNvSpPr/>
          <p:nvPr/>
        </p:nvSpPr>
        <p:spPr>
          <a:xfrm>
            <a:off x="5162550" y="2329815"/>
            <a:ext cx="239141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400675" y="2347595"/>
            <a:ext cx="1958975" cy="737235"/>
          </a:xfrm>
          <a:prstGeom prst="rect">
            <a:avLst/>
          </a:prstGeom>
          <a:noFill/>
        </p:spPr>
        <p:txBody>
          <a:bodyPr wrap="square" rtlCol="0" anchor="t">
            <a:spAutoFit/>
          </a:bodyPr>
          <a:p>
            <a:pPr algn="ctr"/>
            <a:r>
              <a:rPr lang="en-US" sz="1400">
                <a:solidFill>
                  <a:schemeClr val="bg1"/>
                </a:solidFill>
              </a:rPr>
              <a:t>Initialize</a:t>
            </a:r>
            <a:endParaRPr lang="en-US" sz="1400">
              <a:solidFill>
                <a:schemeClr val="bg1"/>
              </a:solidFill>
            </a:endParaRPr>
          </a:p>
          <a:p>
            <a:pPr algn="ctr"/>
            <a:r>
              <a:rPr lang="en-US" sz="1400">
                <a:solidFill>
                  <a:schemeClr val="bg1"/>
                </a:solidFill>
              </a:rPr>
              <a:t>Function</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19" name="Rectangles 18"/>
          <p:cNvSpPr/>
          <p:nvPr/>
        </p:nvSpPr>
        <p:spPr>
          <a:xfrm>
            <a:off x="7727950" y="23247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7722235" y="2342515"/>
            <a:ext cx="1457960" cy="737235"/>
          </a:xfrm>
          <a:prstGeom prst="rect">
            <a:avLst/>
          </a:prstGeom>
          <a:noFill/>
        </p:spPr>
        <p:txBody>
          <a:bodyPr wrap="square" rtlCol="0" anchor="t">
            <a:spAutoFit/>
          </a:bodyPr>
          <a:p>
            <a:pPr algn="ctr"/>
            <a:r>
              <a:rPr lang="en-US" sz="1400">
                <a:solidFill>
                  <a:schemeClr val="bg1"/>
                </a:solidFill>
              </a:rPr>
              <a:t>Pre</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21" name="Text Box 20"/>
          <p:cNvSpPr txBox="1"/>
          <p:nvPr/>
        </p:nvSpPr>
        <p:spPr>
          <a:xfrm>
            <a:off x="7818755" y="3279775"/>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sp>
        <p:nvSpPr>
          <p:cNvPr id="22" name="Rectangles 21"/>
          <p:cNvSpPr/>
          <p:nvPr/>
        </p:nvSpPr>
        <p:spPr>
          <a:xfrm>
            <a:off x="9417050" y="234378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9477375" y="2470785"/>
            <a:ext cx="1040765" cy="521970"/>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cxnSp>
        <p:nvCxnSpPr>
          <p:cNvPr id="24" name="Straight Arrow Connector 23"/>
          <p:cNvCxnSpPr/>
          <p:nvPr/>
        </p:nvCxnSpPr>
        <p:spPr>
          <a:xfrm>
            <a:off x="3696335" y="4100195"/>
            <a:ext cx="7449185"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5228590" y="4196080"/>
            <a:ext cx="1457960" cy="306705"/>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p:txBody>
      </p:sp>
      <p:sp>
        <p:nvSpPr>
          <p:cNvPr id="26" name="Text Box 25"/>
          <p:cNvSpPr txBox="1"/>
          <p:nvPr/>
        </p:nvSpPr>
        <p:spPr>
          <a:xfrm>
            <a:off x="7818755" y="419608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27" name="Straight Arrow Connector 26"/>
          <p:cNvCxnSpPr/>
          <p:nvPr/>
        </p:nvCxnSpPr>
        <p:spPr>
          <a:xfrm>
            <a:off x="3516630" y="5147945"/>
            <a:ext cx="1240155" cy="2095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8" name="Text Box 27"/>
          <p:cNvSpPr txBox="1"/>
          <p:nvPr/>
        </p:nvSpPr>
        <p:spPr>
          <a:xfrm>
            <a:off x="3346450" y="4816475"/>
            <a:ext cx="1457960" cy="306705"/>
          </a:xfrm>
          <a:prstGeom prst="rect">
            <a:avLst/>
          </a:prstGeom>
          <a:noFill/>
        </p:spPr>
        <p:txBody>
          <a:bodyPr wrap="square" rtlCol="0" anchor="t">
            <a:spAutoFit/>
          </a:bodyPr>
          <a:p>
            <a:pPr algn="ctr"/>
            <a:r>
              <a:rPr lang="en-US" sz="1400">
                <a:solidFill>
                  <a:schemeClr val="bg1"/>
                </a:solidFill>
              </a:rPr>
              <a:t>first request</a:t>
            </a:r>
            <a:endParaRPr lang="en-US" sz="1400">
              <a:solidFill>
                <a:schemeClr val="bg1"/>
              </a:solidFill>
            </a:endParaRPr>
          </a:p>
        </p:txBody>
      </p:sp>
      <p:sp>
        <p:nvSpPr>
          <p:cNvPr id="29" name="Rectangles 28"/>
          <p:cNvSpPr/>
          <p:nvPr/>
        </p:nvSpPr>
        <p:spPr>
          <a:xfrm>
            <a:off x="6256655" y="4813300"/>
            <a:ext cx="1232535"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6362700" y="4836160"/>
            <a:ext cx="1021080" cy="737235"/>
          </a:xfrm>
          <a:prstGeom prst="rect">
            <a:avLst/>
          </a:prstGeom>
          <a:noFill/>
        </p:spPr>
        <p:txBody>
          <a:bodyPr wrap="square" rtlCol="0" anchor="t">
            <a:spAutoFit/>
          </a:bodyPr>
          <a:p>
            <a:pPr algn="ctr"/>
            <a:r>
              <a:rPr lang="en-US" sz="1400">
                <a:solidFill>
                  <a:schemeClr val="bg1"/>
                </a:solidFill>
              </a:rPr>
              <a:t>Post</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31" name="Rectangles 30"/>
          <p:cNvSpPr/>
          <p:nvPr/>
        </p:nvSpPr>
        <p:spPr>
          <a:xfrm>
            <a:off x="4949825" y="4813300"/>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5010150" y="4940300"/>
            <a:ext cx="1040765" cy="521970"/>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sp>
        <p:nvSpPr>
          <p:cNvPr id="33" name="Text Box 32"/>
          <p:cNvSpPr txBox="1"/>
          <p:nvPr/>
        </p:nvSpPr>
        <p:spPr>
          <a:xfrm>
            <a:off x="6144260" y="5660390"/>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cxnSp>
        <p:nvCxnSpPr>
          <p:cNvPr id="34" name="Straight Connector 33"/>
          <p:cNvCxnSpPr/>
          <p:nvPr/>
        </p:nvCxnSpPr>
        <p:spPr>
          <a:xfrm>
            <a:off x="7872730" y="410019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Rectangles 34"/>
          <p:cNvSpPr/>
          <p:nvPr/>
        </p:nvSpPr>
        <p:spPr>
          <a:xfrm>
            <a:off x="8094980" y="4881245"/>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8155305" y="5008245"/>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37" name="Text Box 36"/>
          <p:cNvSpPr txBox="1"/>
          <p:nvPr/>
        </p:nvSpPr>
        <p:spPr>
          <a:xfrm>
            <a:off x="9606280" y="425513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38" name="Straight Connector 37"/>
          <p:cNvCxnSpPr/>
          <p:nvPr/>
        </p:nvCxnSpPr>
        <p:spPr>
          <a:xfrm>
            <a:off x="9660255" y="4100195"/>
            <a:ext cx="0" cy="191389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9" name="Rectangles 38"/>
          <p:cNvSpPr/>
          <p:nvPr/>
        </p:nvSpPr>
        <p:spPr>
          <a:xfrm>
            <a:off x="9882505" y="4889500"/>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9942830" y="5016500"/>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65443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SnapStart + Spring Cloud Function</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56565" y="6417945"/>
            <a:ext cx="4125595" cy="368300"/>
          </a:xfrm>
          <a:prstGeom prst="rect">
            <a:avLst/>
          </a:prstGeom>
          <a:noFill/>
        </p:spPr>
        <p:txBody>
          <a:bodyPr wrap="square" rtlCol="0" anchor="t">
            <a:spAutoFit/>
          </a:bodyPr>
          <a:p>
            <a:r>
              <a:rPr lang="en-US">
                <a:hlinkClick r:id="rId1" action="ppaction://hlinkfile"/>
              </a:rPr>
              <a:t>https://github.com/weder96/snapstart</a:t>
            </a:r>
            <a:endParaRPr lang="en-US"/>
          </a:p>
        </p:txBody>
      </p:sp>
      <p:pic>
        <p:nvPicPr>
          <p:cNvPr id="5" name="Picture 4"/>
          <p:cNvPicPr>
            <a:picLocks noChangeAspect="1"/>
          </p:cNvPicPr>
          <p:nvPr/>
        </p:nvPicPr>
        <p:blipFill>
          <a:blip r:embed="rId2"/>
          <a:stretch>
            <a:fillRect/>
          </a:stretch>
        </p:blipFill>
        <p:spPr>
          <a:xfrm>
            <a:off x="456565" y="1076325"/>
            <a:ext cx="7997190" cy="2670810"/>
          </a:xfrm>
          <a:prstGeom prst="rect">
            <a:avLst/>
          </a:prstGeom>
        </p:spPr>
      </p:pic>
      <p:pic>
        <p:nvPicPr>
          <p:cNvPr id="6" name="Picture 5"/>
          <p:cNvPicPr>
            <a:picLocks noChangeAspect="1"/>
          </p:cNvPicPr>
          <p:nvPr/>
        </p:nvPicPr>
        <p:blipFill>
          <a:blip r:embed="rId3"/>
          <a:stretch>
            <a:fillRect/>
          </a:stretch>
        </p:blipFill>
        <p:spPr>
          <a:xfrm>
            <a:off x="3549015" y="3257550"/>
            <a:ext cx="8288655" cy="3253105"/>
          </a:xfrm>
          <a:prstGeom prst="rect">
            <a:avLst/>
          </a:prstGeom>
        </p:spPr>
      </p:pic>
      <p:sp>
        <p:nvSpPr>
          <p:cNvPr id="7" name="Rounded Rectangle 6"/>
          <p:cNvSpPr/>
          <p:nvPr/>
        </p:nvSpPr>
        <p:spPr>
          <a:xfrm>
            <a:off x="704215" y="2399030"/>
            <a:ext cx="805815" cy="26289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4582160" y="2399030"/>
            <a:ext cx="805815" cy="26289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3820160" y="4627880"/>
            <a:ext cx="805815" cy="26289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65443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SnapStart + Spring Cloud Function</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56565" y="6360160"/>
            <a:ext cx="4125595" cy="368300"/>
          </a:xfrm>
          <a:prstGeom prst="rect">
            <a:avLst/>
          </a:prstGeom>
          <a:noFill/>
        </p:spPr>
        <p:txBody>
          <a:bodyPr wrap="square" rtlCol="0" anchor="t">
            <a:spAutoFit/>
          </a:bodyPr>
          <a:p>
            <a:r>
              <a:rPr lang="en-US">
                <a:hlinkClick r:id="rId1" action="ppaction://hlinkfile"/>
              </a:rPr>
              <a:t>https://github.com/weder96/snapstart</a:t>
            </a:r>
            <a:endParaRPr lang="en-US"/>
          </a:p>
        </p:txBody>
      </p:sp>
      <p:pic>
        <p:nvPicPr>
          <p:cNvPr id="3" name="Picture 2"/>
          <p:cNvPicPr>
            <a:picLocks noChangeAspect="1"/>
          </p:cNvPicPr>
          <p:nvPr/>
        </p:nvPicPr>
        <p:blipFill>
          <a:blip r:embed="rId2"/>
          <a:stretch>
            <a:fillRect/>
          </a:stretch>
        </p:blipFill>
        <p:spPr>
          <a:xfrm>
            <a:off x="456565" y="1148080"/>
            <a:ext cx="3515360" cy="4076700"/>
          </a:xfrm>
          <a:prstGeom prst="rect">
            <a:avLst/>
          </a:prstGeom>
        </p:spPr>
      </p:pic>
      <p:pic>
        <p:nvPicPr>
          <p:cNvPr id="5" name="Picture 4"/>
          <p:cNvPicPr>
            <a:picLocks noChangeAspect="1"/>
          </p:cNvPicPr>
          <p:nvPr/>
        </p:nvPicPr>
        <p:blipFill>
          <a:blip r:embed="rId3"/>
          <a:stretch>
            <a:fillRect/>
          </a:stretch>
        </p:blipFill>
        <p:spPr>
          <a:xfrm>
            <a:off x="4043045" y="1076325"/>
            <a:ext cx="7944485" cy="1438275"/>
          </a:xfrm>
          <a:prstGeom prst="rect">
            <a:avLst/>
          </a:prstGeom>
        </p:spPr>
      </p:pic>
      <p:pic>
        <p:nvPicPr>
          <p:cNvPr id="6" name="Picture 5"/>
          <p:cNvPicPr>
            <a:picLocks noChangeAspect="1"/>
          </p:cNvPicPr>
          <p:nvPr/>
        </p:nvPicPr>
        <p:blipFill>
          <a:blip r:embed="rId4"/>
          <a:stretch>
            <a:fillRect/>
          </a:stretch>
        </p:blipFill>
        <p:spPr>
          <a:xfrm>
            <a:off x="4147185" y="2691765"/>
            <a:ext cx="5639435" cy="2707640"/>
          </a:xfrm>
          <a:prstGeom prst="rect">
            <a:avLst/>
          </a:prstGeom>
        </p:spPr>
      </p:pic>
      <p:sp>
        <p:nvSpPr>
          <p:cNvPr id="7" name="Rounded Rectangle 6"/>
          <p:cNvSpPr/>
          <p:nvPr/>
        </p:nvSpPr>
        <p:spPr>
          <a:xfrm>
            <a:off x="6371590" y="1108075"/>
            <a:ext cx="518160" cy="203200"/>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944610" y="5067935"/>
            <a:ext cx="811530" cy="29908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534035" y="3020060"/>
            <a:ext cx="3293110" cy="55181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609205" y="2120900"/>
            <a:ext cx="811530" cy="29908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65443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SnapStart + Spring Cloud Function</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Text Box 3"/>
          <p:cNvSpPr txBox="1"/>
          <p:nvPr/>
        </p:nvSpPr>
        <p:spPr>
          <a:xfrm>
            <a:off x="437515" y="6426835"/>
            <a:ext cx="4125595" cy="368300"/>
          </a:xfrm>
          <a:prstGeom prst="rect">
            <a:avLst/>
          </a:prstGeom>
          <a:noFill/>
        </p:spPr>
        <p:txBody>
          <a:bodyPr wrap="square" rtlCol="0" anchor="t">
            <a:spAutoFit/>
          </a:bodyPr>
          <a:p>
            <a:r>
              <a:rPr lang="en-US">
                <a:hlinkClick r:id="rId1" action="ppaction://hlinkfile"/>
              </a:rPr>
              <a:t>https://github.com/weder96/snapstart</a:t>
            </a:r>
            <a:endParaRPr lang="en-US"/>
          </a:p>
        </p:txBody>
      </p:sp>
      <p:pic>
        <p:nvPicPr>
          <p:cNvPr id="3" name="Picture 2"/>
          <p:cNvPicPr>
            <a:picLocks noChangeAspect="1"/>
          </p:cNvPicPr>
          <p:nvPr/>
        </p:nvPicPr>
        <p:blipFill>
          <a:blip r:embed="rId2"/>
          <a:stretch>
            <a:fillRect/>
          </a:stretch>
        </p:blipFill>
        <p:spPr>
          <a:xfrm>
            <a:off x="447040" y="1159510"/>
            <a:ext cx="5004435" cy="2736850"/>
          </a:xfrm>
          <a:prstGeom prst="rect">
            <a:avLst/>
          </a:prstGeom>
        </p:spPr>
      </p:pic>
      <p:pic>
        <p:nvPicPr>
          <p:cNvPr id="5" name="Picture 4"/>
          <p:cNvPicPr>
            <a:picLocks noChangeAspect="1"/>
          </p:cNvPicPr>
          <p:nvPr/>
        </p:nvPicPr>
        <p:blipFill>
          <a:blip r:embed="rId3"/>
          <a:stretch>
            <a:fillRect/>
          </a:stretch>
        </p:blipFill>
        <p:spPr>
          <a:xfrm>
            <a:off x="4294505" y="2152650"/>
            <a:ext cx="7765415" cy="4315460"/>
          </a:xfrm>
          <a:prstGeom prst="rect">
            <a:avLst/>
          </a:prstGeom>
        </p:spPr>
      </p:pic>
      <p:sp>
        <p:nvSpPr>
          <p:cNvPr id="8" name="Rounded Rectangle 7"/>
          <p:cNvSpPr/>
          <p:nvPr/>
        </p:nvSpPr>
        <p:spPr>
          <a:xfrm>
            <a:off x="4734560" y="5858510"/>
            <a:ext cx="811530" cy="299085"/>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ext Box 5"/>
          <p:cNvSpPr txBox="1"/>
          <p:nvPr/>
        </p:nvSpPr>
        <p:spPr>
          <a:xfrm>
            <a:off x="359410" y="6204585"/>
            <a:ext cx="3334385" cy="306705"/>
          </a:xfrm>
          <a:prstGeom prst="rect">
            <a:avLst/>
          </a:prstGeom>
          <a:noFill/>
        </p:spPr>
        <p:txBody>
          <a:bodyPr wrap="square" rtlCol="0">
            <a:spAutoFit/>
          </a:bodyPr>
          <a:p>
            <a:pPr algn="l"/>
            <a:r>
              <a:rPr lang="en-US" sz="1400">
                <a:solidFill>
                  <a:schemeClr val="bg1"/>
                </a:solidFill>
                <a:hlinkClick r:id="rId1" tooltip="" action="ppaction://hlinkfile"/>
              </a:rPr>
              <a:t>https://aws.amazon.com/sdk-for-java/</a:t>
            </a:r>
            <a:endParaRPr lang="en-US" sz="1400">
              <a:solidFill>
                <a:schemeClr val="bg1"/>
              </a:solidFill>
            </a:endParaRPr>
          </a:p>
        </p:txBody>
      </p:sp>
      <p:pic>
        <p:nvPicPr>
          <p:cNvPr id="3" name="Picture 2"/>
          <p:cNvPicPr>
            <a:picLocks noChangeAspect="1"/>
          </p:cNvPicPr>
          <p:nvPr/>
        </p:nvPicPr>
        <p:blipFill>
          <a:blip r:embed="rId2"/>
          <a:stretch>
            <a:fillRect/>
          </a:stretch>
        </p:blipFill>
        <p:spPr>
          <a:xfrm>
            <a:off x="10687685" y="139700"/>
            <a:ext cx="1430655" cy="767080"/>
          </a:xfrm>
          <a:prstGeom prst="rect">
            <a:avLst/>
          </a:prstGeom>
        </p:spPr>
      </p:pic>
      <p:grpSp>
        <p:nvGrpSpPr>
          <p:cNvPr id="4" name="Group 3"/>
          <p:cNvGrpSpPr/>
          <p:nvPr/>
        </p:nvGrpSpPr>
        <p:grpSpPr>
          <a:xfrm>
            <a:off x="440055" y="551815"/>
            <a:ext cx="1594485" cy="76200"/>
            <a:chOff x="533" y="869"/>
            <a:chExt cx="4189" cy="120"/>
          </a:xfrm>
        </p:grpSpPr>
        <p:sp>
          <p:nvSpPr>
            <p:cNvPr id="5" name="Rectangles 4"/>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8" name="Title 1"/>
          <p:cNvSpPr>
            <a:spLocks noGrp="1"/>
          </p:cNvSpPr>
          <p:nvPr/>
        </p:nvSpPr>
        <p:spPr>
          <a:xfrm>
            <a:off x="346075" y="707390"/>
            <a:ext cx="31438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Demo </a:t>
            </a:r>
            <a:r>
              <a:rPr lang="en-US" sz="2000" b="1">
                <a:solidFill>
                  <a:schemeClr val="bg1"/>
                </a:solidFill>
                <a:sym typeface="+mn-ea"/>
              </a:rPr>
              <a:t>SDK </a:t>
            </a:r>
            <a:r>
              <a:rPr lang="pt-PT" altLang="en-US" sz="2000" b="1">
                <a:solidFill>
                  <a:schemeClr val="bg1"/>
                </a:solidFill>
                <a:sym typeface="+mn-ea"/>
              </a:rPr>
              <a:t>for</a:t>
            </a:r>
            <a:r>
              <a:rPr lang="en-US" sz="2000" b="1">
                <a:solidFill>
                  <a:schemeClr val="bg1"/>
                </a:solidFill>
                <a:sym typeface="+mn-ea"/>
              </a:rPr>
              <a:t> Java</a:t>
            </a:r>
            <a:endParaRPr lang="pt-PT" altLang="en-US" sz="2000" b="1" dirty="0">
              <a:solidFill>
                <a:schemeClr val="bg1"/>
              </a:solidFill>
            </a:endParaRPr>
          </a:p>
        </p:txBody>
      </p:sp>
      <p:sp>
        <p:nvSpPr>
          <p:cNvPr id="9" name="Text Box 8"/>
          <p:cNvSpPr txBox="1"/>
          <p:nvPr/>
        </p:nvSpPr>
        <p:spPr>
          <a:xfrm>
            <a:off x="349250" y="6435090"/>
            <a:ext cx="9464675" cy="306705"/>
          </a:xfrm>
          <a:prstGeom prst="rect">
            <a:avLst/>
          </a:prstGeom>
          <a:noFill/>
        </p:spPr>
        <p:txBody>
          <a:bodyPr wrap="square" rtlCol="0" anchor="t">
            <a:spAutoFit/>
          </a:bodyPr>
          <a:p>
            <a:r>
              <a:rPr lang="en-US" sz="1400">
                <a:hlinkClick r:id="rId3" tooltip="" action="ppaction://hlinkfile"/>
              </a:rPr>
              <a:t>https://github.com/awsdocs/aws-doc-sdk-examples/tree/main/javav2/example_code/s3</a:t>
            </a:r>
            <a:endParaRPr lang="en-US" sz="1400"/>
          </a:p>
        </p:txBody>
      </p:sp>
      <p:pic>
        <p:nvPicPr>
          <p:cNvPr id="10" name="Picture 9"/>
          <p:cNvPicPr>
            <a:picLocks noChangeAspect="1"/>
          </p:cNvPicPr>
          <p:nvPr/>
        </p:nvPicPr>
        <p:blipFill>
          <a:blip r:embed="rId4"/>
          <a:stretch>
            <a:fillRect/>
          </a:stretch>
        </p:blipFill>
        <p:spPr>
          <a:xfrm>
            <a:off x="346075" y="1071880"/>
            <a:ext cx="4613910" cy="5113655"/>
          </a:xfrm>
          <a:prstGeom prst="rect">
            <a:avLst/>
          </a:prstGeom>
        </p:spPr>
      </p:pic>
      <p:pic>
        <p:nvPicPr>
          <p:cNvPr id="11" name="Picture 10"/>
          <p:cNvPicPr>
            <a:picLocks noChangeAspect="1"/>
          </p:cNvPicPr>
          <p:nvPr/>
        </p:nvPicPr>
        <p:blipFill>
          <a:blip r:embed="rId5"/>
          <a:stretch>
            <a:fillRect/>
          </a:stretch>
        </p:blipFill>
        <p:spPr>
          <a:xfrm>
            <a:off x="5300980" y="959485"/>
            <a:ext cx="3903980" cy="1680845"/>
          </a:xfrm>
          <a:prstGeom prst="rect">
            <a:avLst/>
          </a:prstGeom>
        </p:spPr>
      </p:pic>
      <p:pic>
        <p:nvPicPr>
          <p:cNvPr id="12" name="Picture 11"/>
          <p:cNvPicPr>
            <a:picLocks noChangeAspect="1"/>
          </p:cNvPicPr>
          <p:nvPr/>
        </p:nvPicPr>
        <p:blipFill>
          <a:blip r:embed="rId6"/>
          <a:stretch>
            <a:fillRect/>
          </a:stretch>
        </p:blipFill>
        <p:spPr>
          <a:xfrm>
            <a:off x="5327015" y="2719070"/>
            <a:ext cx="5917565" cy="345694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6858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grpSp>
        <p:nvGrpSpPr>
          <p:cNvPr id="2" name="Group 1"/>
          <p:cNvGrpSpPr/>
          <p:nvPr/>
        </p:nvGrpSpPr>
        <p:grpSpPr>
          <a:xfrm>
            <a:off x="456565" y="551815"/>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4" name="Picture 3"/>
          <p:cNvPicPr>
            <a:picLocks noChangeAspect="1"/>
          </p:cNvPicPr>
          <p:nvPr/>
        </p:nvPicPr>
        <p:blipFill>
          <a:blip r:embed="rId1"/>
          <a:stretch>
            <a:fillRect/>
          </a:stretch>
        </p:blipFill>
        <p:spPr>
          <a:xfrm>
            <a:off x="1226820" y="2021840"/>
            <a:ext cx="2419350" cy="2428875"/>
          </a:xfrm>
          <a:prstGeom prst="rect">
            <a:avLst/>
          </a:prstGeom>
        </p:spPr>
      </p:pic>
      <p:sp>
        <p:nvSpPr>
          <p:cNvPr id="5" name="Text Box 4"/>
          <p:cNvSpPr txBox="1"/>
          <p:nvPr/>
        </p:nvSpPr>
        <p:spPr>
          <a:xfrm>
            <a:off x="798195" y="4942205"/>
            <a:ext cx="3547110" cy="368300"/>
          </a:xfrm>
          <a:prstGeom prst="rect">
            <a:avLst/>
          </a:prstGeom>
          <a:noFill/>
        </p:spPr>
        <p:txBody>
          <a:bodyPr wrap="square" rtlCol="0" anchor="t">
            <a:spAutoFit/>
          </a:bodyPr>
          <a:p>
            <a:r>
              <a:rPr lang="en-US">
                <a:hlinkClick r:id="rId2" action="ppaction://hlinkfile"/>
              </a:rPr>
              <a:t>https://s12d.com/java-workshop</a:t>
            </a:r>
            <a:endParaRPr lang="en-US"/>
          </a:p>
        </p:txBody>
      </p:sp>
      <p:sp>
        <p:nvSpPr>
          <p:cNvPr id="6" name="Title 1"/>
          <p:cNvSpPr>
            <a:spLocks noGrp="1"/>
          </p:cNvSpPr>
          <p:nvPr/>
        </p:nvSpPr>
        <p:spPr>
          <a:xfrm>
            <a:off x="345440" y="10394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Workshop  Java on AWS Lambda </a:t>
            </a:r>
            <a:endParaRPr lang="pt-PT" altLang="en-US" sz="1600" b="1" dirty="0">
              <a:solidFill>
                <a:srgbClr val="527FFF"/>
              </a:solidFill>
            </a:endParaRPr>
          </a:p>
        </p:txBody>
      </p:sp>
      <p:pic>
        <p:nvPicPr>
          <p:cNvPr id="7" name="Picture 6"/>
          <p:cNvPicPr>
            <a:picLocks noChangeAspect="1"/>
          </p:cNvPicPr>
          <p:nvPr/>
        </p:nvPicPr>
        <p:blipFill>
          <a:blip r:embed="rId3"/>
          <a:stretch>
            <a:fillRect/>
          </a:stretch>
        </p:blipFill>
        <p:spPr>
          <a:xfrm>
            <a:off x="4878705" y="1605280"/>
            <a:ext cx="6961505" cy="419036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45466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grpSp>
        <p:nvGrpSpPr>
          <p:cNvPr id="2" name="Group 1"/>
          <p:cNvGrpSpPr/>
          <p:nvPr/>
        </p:nvGrpSpPr>
        <p:grpSpPr>
          <a:xfrm>
            <a:off x="440055" y="378460"/>
            <a:ext cx="1594485" cy="76200"/>
            <a:chOff x="533" y="869"/>
            <a:chExt cx="4189" cy="120"/>
          </a:xfrm>
        </p:grpSpPr>
        <p:sp>
          <p:nvSpPr>
            <p:cNvPr id="48" name="Rectangles 4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691880" y="3507740"/>
            <a:ext cx="2530475" cy="2530475"/>
          </a:xfrm>
          <a:prstGeom prst="rect">
            <a:avLst/>
          </a:prstGeom>
        </p:spPr>
      </p:pic>
      <p:sp>
        <p:nvSpPr>
          <p:cNvPr id="2" name="object 3"/>
          <p:cNvSpPr txBox="1">
            <a:spLocks noGrp="1"/>
          </p:cNvSpPr>
          <p:nvPr/>
        </p:nvSpPr>
        <p:spPr>
          <a:xfrm>
            <a:off x="2421255" y="1291590"/>
            <a:ext cx="4793615" cy="748665"/>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4800">
                <a:solidFill>
                  <a:srgbClr val="527FFF"/>
                </a:solidFill>
                <a:latin typeface="Swiss921 BT" panose="020B0806030502050204" charset="0"/>
                <a:cs typeface="Swiss921 BT" panose="020B0806030502050204" charset="0"/>
                <a:sym typeface="+mn-ea"/>
              </a:rPr>
              <a:t>AWS IDE Toolkits</a:t>
            </a:r>
            <a:endParaRPr lang="en-US" sz="4800" spc="170" dirty="0">
              <a:solidFill>
                <a:srgbClr val="527FFF"/>
              </a:solidFill>
              <a:latin typeface="Swiss921 BT" panose="020B0806030502050204" charset="0"/>
              <a:cs typeface="Swiss921 BT" panose="020B0806030502050204" charset="0"/>
              <a:sym typeface="+mn-ea"/>
            </a:endParaRPr>
          </a:p>
        </p:txBody>
      </p:sp>
      <p:sp>
        <p:nvSpPr>
          <p:cNvPr id="4" name="Text Box 3"/>
          <p:cNvSpPr txBox="1"/>
          <p:nvPr/>
        </p:nvSpPr>
        <p:spPr>
          <a:xfrm>
            <a:off x="827405" y="1004570"/>
            <a:ext cx="1198880" cy="1322070"/>
          </a:xfrm>
          <a:prstGeom prst="rect">
            <a:avLst/>
          </a:prstGeom>
          <a:noFill/>
        </p:spPr>
        <p:txBody>
          <a:bodyPr wrap="none" rtlCol="0">
            <a:spAutoFit/>
          </a:bodyPr>
          <a:p>
            <a:r>
              <a:rPr lang="pt-PT" altLang="en-US" sz="8000">
                <a:solidFill>
                  <a:schemeClr val="bg1"/>
                </a:solidFill>
                <a:latin typeface="Swiss921 BT" panose="020B0806030502050204" charset="0"/>
                <a:cs typeface="Swiss921 BT" panose="020B0806030502050204" charset="0"/>
              </a:rPr>
              <a:t>02</a:t>
            </a:r>
            <a:endParaRPr lang="pt-PT" altLang="en-US" sz="8000">
              <a:solidFill>
                <a:schemeClr val="bg1"/>
              </a:solidFill>
              <a:latin typeface="Swiss921 BT" panose="020B0806030502050204" charset="0"/>
              <a:cs typeface="Swiss921 BT" panose="020B080603050205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88461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What is </a:t>
            </a:r>
            <a:r>
              <a:rPr lang="en-US" sz="2000" b="1">
                <a:solidFill>
                  <a:schemeClr val="bg1"/>
                </a:solidFill>
                <a:sym typeface="+mn-ea"/>
              </a:rPr>
              <a:t>Toolkits de IDE da AWS </a:t>
            </a:r>
            <a:r>
              <a:rPr lang="en-US" sz="2000" b="1">
                <a:solidFill>
                  <a:schemeClr val="bg1"/>
                </a:solidFill>
              </a:rPr>
              <a:t>?</a:t>
            </a:r>
            <a:endParaRPr lang="pt-PT" altLang="en-US" sz="2000" dirty="0">
              <a:solidFill>
                <a:schemeClr val="bg1"/>
              </a:solidFill>
            </a:endParaRPr>
          </a:p>
        </p:txBody>
      </p:sp>
      <p:sp>
        <p:nvSpPr>
          <p:cNvPr id="6" name="Text Box 5"/>
          <p:cNvSpPr txBox="1"/>
          <p:nvPr/>
        </p:nvSpPr>
        <p:spPr>
          <a:xfrm>
            <a:off x="9070340" y="6387465"/>
            <a:ext cx="2923540" cy="306705"/>
          </a:xfrm>
          <a:prstGeom prst="rect">
            <a:avLst/>
          </a:prstGeom>
          <a:noFill/>
        </p:spPr>
        <p:txBody>
          <a:bodyPr wrap="square" rtlCol="0">
            <a:spAutoFit/>
          </a:bodyPr>
          <a:p>
            <a:pPr algn="l"/>
            <a:r>
              <a:rPr lang="en-US" sz="1400">
                <a:solidFill>
                  <a:schemeClr val="bg1"/>
                </a:solidFill>
                <a:hlinkClick r:id="rId1" action="ppaction://hlinkfile"/>
              </a:rPr>
              <a:t>https://aws.amazon.com/intellij/</a:t>
            </a:r>
            <a:endParaRPr lang="en-US" sz="1400">
              <a:solidFill>
                <a:schemeClr val="bg1"/>
              </a:solidFill>
            </a:endParaRPr>
          </a:p>
        </p:txBody>
      </p:sp>
      <p:pic>
        <p:nvPicPr>
          <p:cNvPr id="3" name="Picture 2"/>
          <p:cNvPicPr>
            <a:picLocks noChangeAspect="1"/>
          </p:cNvPicPr>
          <p:nvPr/>
        </p:nvPicPr>
        <p:blipFill>
          <a:blip r:embed="rId2"/>
          <a:stretch>
            <a:fillRect/>
          </a:stretch>
        </p:blipFill>
        <p:spPr>
          <a:xfrm>
            <a:off x="440055" y="1590675"/>
            <a:ext cx="4921885" cy="4022090"/>
          </a:xfrm>
          <a:prstGeom prst="rect">
            <a:avLst/>
          </a:prstGeom>
        </p:spPr>
      </p:pic>
      <p:pic>
        <p:nvPicPr>
          <p:cNvPr id="4" name="Picture 3"/>
          <p:cNvPicPr>
            <a:picLocks noChangeAspect="1"/>
          </p:cNvPicPr>
          <p:nvPr/>
        </p:nvPicPr>
        <p:blipFill>
          <a:blip r:embed="rId3"/>
          <a:stretch>
            <a:fillRect/>
          </a:stretch>
        </p:blipFill>
        <p:spPr>
          <a:xfrm>
            <a:off x="9725025" y="347980"/>
            <a:ext cx="2200275" cy="1014095"/>
          </a:xfrm>
          <a:prstGeom prst="rect">
            <a:avLst/>
          </a:prstGeom>
        </p:spPr>
      </p:pic>
      <p:grpSp>
        <p:nvGrpSpPr>
          <p:cNvPr id="7" name="Group 6"/>
          <p:cNvGrpSpPr/>
          <p:nvPr/>
        </p:nvGrpSpPr>
        <p:grpSpPr>
          <a:xfrm>
            <a:off x="440055" y="551815"/>
            <a:ext cx="1594485" cy="76200"/>
            <a:chOff x="533" y="869"/>
            <a:chExt cx="4189" cy="120"/>
          </a:xfrm>
        </p:grpSpPr>
        <p:sp>
          <p:nvSpPr>
            <p:cNvPr id="8" name="Rectangles 7"/>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440055" y="74935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What is </a:t>
            </a:r>
            <a:r>
              <a:rPr lang="en-US" sz="2000" b="1">
                <a:solidFill>
                  <a:schemeClr val="bg1"/>
                </a:solidFill>
                <a:sym typeface="+mn-ea"/>
              </a:rPr>
              <a:t>Toolkits de IDE da AWS </a:t>
            </a:r>
            <a:r>
              <a:rPr lang="en-US" sz="2000" b="1">
                <a:solidFill>
                  <a:schemeClr val="bg1"/>
                </a:solidFill>
              </a:rPr>
              <a:t>?</a:t>
            </a:r>
            <a:endParaRPr lang="pt-PT" altLang="en-US" sz="2000" dirty="0">
              <a:solidFill>
                <a:schemeClr val="bg1"/>
              </a:solidFill>
            </a:endParaRPr>
          </a:p>
        </p:txBody>
      </p:sp>
      <p:sp>
        <p:nvSpPr>
          <p:cNvPr id="6" name="Text Box 5"/>
          <p:cNvSpPr txBox="1"/>
          <p:nvPr/>
        </p:nvSpPr>
        <p:spPr>
          <a:xfrm>
            <a:off x="9070340" y="6387465"/>
            <a:ext cx="2923540" cy="306705"/>
          </a:xfrm>
          <a:prstGeom prst="rect">
            <a:avLst/>
          </a:prstGeom>
          <a:noFill/>
        </p:spPr>
        <p:txBody>
          <a:bodyPr wrap="square" rtlCol="0">
            <a:spAutoFit/>
          </a:bodyPr>
          <a:p>
            <a:pPr algn="l"/>
            <a:r>
              <a:rPr lang="en-US" sz="1400">
                <a:solidFill>
                  <a:schemeClr val="bg1"/>
                </a:solidFill>
                <a:hlinkClick r:id="rId1" action="ppaction://hlinkfile"/>
              </a:rPr>
              <a:t>https://aws.amazon.com/intellij/</a:t>
            </a:r>
            <a:endParaRPr lang="en-US" sz="1400">
              <a:solidFill>
                <a:schemeClr val="bg1"/>
              </a:solidFill>
            </a:endParaRPr>
          </a:p>
        </p:txBody>
      </p:sp>
      <p:pic>
        <p:nvPicPr>
          <p:cNvPr id="4" name="Picture 3"/>
          <p:cNvPicPr>
            <a:picLocks noChangeAspect="1"/>
          </p:cNvPicPr>
          <p:nvPr/>
        </p:nvPicPr>
        <p:blipFill>
          <a:blip r:embed="rId2"/>
          <a:stretch>
            <a:fillRect/>
          </a:stretch>
        </p:blipFill>
        <p:spPr>
          <a:xfrm>
            <a:off x="9432290" y="251460"/>
            <a:ext cx="2200275" cy="1014095"/>
          </a:xfrm>
          <a:prstGeom prst="rect">
            <a:avLst/>
          </a:prstGeom>
        </p:spPr>
      </p:pic>
      <p:pic>
        <p:nvPicPr>
          <p:cNvPr id="5" name="Picture 4"/>
          <p:cNvPicPr>
            <a:picLocks noChangeAspect="1"/>
          </p:cNvPicPr>
          <p:nvPr/>
        </p:nvPicPr>
        <p:blipFill>
          <a:blip r:embed="rId3"/>
          <a:stretch>
            <a:fillRect/>
          </a:stretch>
        </p:blipFill>
        <p:spPr>
          <a:xfrm>
            <a:off x="476250" y="2357755"/>
            <a:ext cx="4297045" cy="2552700"/>
          </a:xfrm>
          <a:prstGeom prst="rect">
            <a:avLst/>
          </a:prstGeom>
        </p:spPr>
      </p:pic>
      <p:pic>
        <p:nvPicPr>
          <p:cNvPr id="7" name="Picture 6"/>
          <p:cNvPicPr>
            <a:picLocks noChangeAspect="1"/>
          </p:cNvPicPr>
          <p:nvPr/>
        </p:nvPicPr>
        <p:blipFill>
          <a:blip r:embed="rId4"/>
          <a:stretch>
            <a:fillRect/>
          </a:stretch>
        </p:blipFill>
        <p:spPr>
          <a:xfrm>
            <a:off x="5850890" y="2475230"/>
            <a:ext cx="5709920" cy="3338830"/>
          </a:xfrm>
          <a:prstGeom prst="rect">
            <a:avLst/>
          </a:prstGeom>
        </p:spPr>
      </p:pic>
      <p:grpSp>
        <p:nvGrpSpPr>
          <p:cNvPr id="8" name="Group 7"/>
          <p:cNvGrpSpPr/>
          <p:nvPr/>
        </p:nvGrpSpPr>
        <p:grpSpPr>
          <a:xfrm>
            <a:off x="440055" y="551815"/>
            <a:ext cx="1594485" cy="76200"/>
            <a:chOff x="533" y="869"/>
            <a:chExt cx="4189" cy="120"/>
          </a:xfrm>
        </p:grpSpPr>
        <p:sp>
          <p:nvSpPr>
            <p:cNvPr id="9" name="Rectangles 8"/>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9650</Words>
  <Application>WPS Presentation</Application>
  <PresentationFormat>Widescreen</PresentationFormat>
  <Paragraphs>668</Paragraphs>
  <Slides>63</Slides>
  <Notes>0</Notes>
  <HiddenSlides>0</HiddenSlides>
  <MMClips>0</MMClips>
  <ScaleCrop>false</ScaleCrop>
  <HeadingPairs>
    <vt:vector size="6" baseType="variant">
      <vt:variant>
        <vt:lpstr>已用的字体</vt:lpstr>
      </vt:variant>
      <vt:variant>
        <vt:i4>46</vt:i4>
      </vt:variant>
      <vt:variant>
        <vt:lpstr>主题</vt:lpstr>
      </vt:variant>
      <vt:variant>
        <vt:i4>1</vt:i4>
      </vt:variant>
      <vt:variant>
        <vt:lpstr>幻灯片标题</vt:lpstr>
      </vt:variant>
      <vt:variant>
        <vt:i4>63</vt:i4>
      </vt:variant>
    </vt:vector>
  </HeadingPairs>
  <TitlesOfParts>
    <vt:vector size="110"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Calibri Light</vt:lpstr>
      <vt:lpstr>DejaVu Sans</vt:lpstr>
      <vt:lpstr>Calibri</vt:lpstr>
      <vt:lpstr>Microsoft YaHei</vt:lpstr>
      <vt:lpstr>Droid Sans Fallback</vt:lpstr>
      <vt:lpstr>Arial Unicode MS</vt:lpstr>
      <vt:lpstr>Consolas</vt:lpstr>
      <vt:lpstr>Liberation Sans Narrow</vt:lpstr>
      <vt:lpstr>Trebuchet MS</vt:lpstr>
      <vt:lpstr>Inter Light</vt:lpstr>
      <vt:lpstr>Courier New</vt:lpstr>
      <vt:lpstr>Inter Semi Bold</vt:lpstr>
      <vt:lpstr>Inter Medium</vt:lpstr>
      <vt:lpstr>AnjaliOldLipi</vt:lpstr>
      <vt:lpstr>Bitstream Charter</vt:lpstr>
      <vt:lpstr>AvantGarde LT Medium</vt:lpstr>
      <vt:lpstr>Inter Black</vt:lpstr>
      <vt:lpstr>Inter Extra Bold</vt:lpstr>
      <vt:lpstr>Nimbus Mono L</vt:lpstr>
      <vt:lpstr>Neuropolitical Rg</vt:lpstr>
      <vt:lpstr>Nimbus Sans</vt:lpstr>
      <vt:lpstr>PF Tempesta Five</vt:lpstr>
      <vt:lpstr>PF Tempesta Five Extended</vt:lpstr>
      <vt:lpstr>Radio Space Condensed</vt:lpstr>
      <vt:lpstr>Radio Space Bold Italic</vt:lpstr>
      <vt:lpstr>Radio Space Bold</vt:lpstr>
      <vt:lpstr>Rasa Light</vt:lpstr>
      <vt:lpstr>Saab</vt:lpstr>
      <vt:lpstr>Roboto Medium</vt:lpstr>
      <vt:lpstr>Sahadeva</vt:lpstr>
      <vt:lpstr>Samyak Gujarati</vt:lpstr>
      <vt:lpstr>Swiss921 BT</vt:lpstr>
      <vt:lpstr>Tall Films</vt:lpstr>
      <vt:lpstr>Ubuntu Light</vt:lpstr>
      <vt:lpstr>OpenSymbol</vt:lpstr>
      <vt:lpstr>Office Theme</vt:lpstr>
      <vt:lpstr>AWS for Java   Developers</vt:lpstr>
      <vt:lpstr>PowerPoint 演示文稿</vt:lpstr>
      <vt:lpstr>PowerPoint 演示文稿</vt:lpstr>
      <vt:lpstr>1. SDK for Java</vt:lpstr>
      <vt:lpstr>PowerPoint 演示文稿</vt:lpstr>
      <vt:lpstr>PowerPoint 演示文稿</vt:lpstr>
      <vt:lpstr>SDK for Java</vt:lpstr>
      <vt:lpstr>PowerPoint 演示文稿</vt:lpstr>
      <vt:lpstr>PowerPoint 演示文稿</vt:lpstr>
      <vt:lpstr>3. AWS CDK for Java</vt:lpstr>
      <vt:lpstr>PowerPoint 演示文稿</vt:lpstr>
      <vt:lpstr>Difference between v2 and v1</vt:lpstr>
      <vt:lpstr>PowerPoint 演示文稿</vt:lpstr>
      <vt:lpstr>PowerPoint 演示文稿</vt:lpstr>
      <vt:lpstr>PowerPoint 演示文稿</vt:lpstr>
      <vt:lpstr>PowerPoint 演示文稿</vt:lpstr>
      <vt:lpstr>Application Development</vt:lpstr>
      <vt:lpstr>PowerPoint 演示文稿</vt:lpstr>
      <vt:lpstr>PowerPoint 演示文稿</vt:lpstr>
      <vt:lpstr>4. Amazon Corretto</vt:lpstr>
      <vt:lpstr>PowerPoint 演示文稿</vt:lpstr>
      <vt:lpstr>PowerPoint 演示文稿</vt:lpstr>
      <vt:lpstr>5. EC2 with Spring boot</vt:lpstr>
      <vt:lpstr>PowerPoint 演示文稿</vt:lpstr>
      <vt:lpstr>PowerPoint 演示文稿</vt:lpstr>
      <vt:lpstr>PowerPoint 演示文稿</vt:lpstr>
      <vt:lpstr>6. Beanstalk and Spring boot </vt:lpstr>
      <vt:lpstr>PowerPoint 演示文稿</vt:lpstr>
      <vt:lpstr>7. Docker and Fargate with Spring boot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 Pipelines com Java Spring boot</vt:lpstr>
      <vt:lpstr>PowerPoint 演示文稿</vt:lpstr>
      <vt:lpstr>PowerPoint 演示文稿</vt:lpstr>
      <vt:lpstr>PowerPoint 演示文稿</vt:lpstr>
      <vt:lpstr>PowerPoint 演示文稿</vt:lpstr>
      <vt:lpstr>9. Serverless - Java and Lambda</vt:lpstr>
      <vt:lpstr>PowerPoint 演示文稿</vt:lpstr>
      <vt:lpstr>PowerPoint 演示文稿</vt:lpstr>
      <vt:lpstr>PowerPoint 演示文稿</vt:lpstr>
      <vt:lpstr>PowerPoint 演示文稿</vt:lpstr>
      <vt:lpstr>PowerPoint 演示文稿</vt:lpstr>
      <vt:lpstr>PowerPoint 演示文稿</vt:lpstr>
      <vt:lpstr>10. AWS Lambda SnapStart for Spring Developers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261</cp:revision>
  <dcterms:created xsi:type="dcterms:W3CDTF">2023-06-09T20:38:45Z</dcterms:created>
  <dcterms:modified xsi:type="dcterms:W3CDTF">2023-06-09T20:38:45Z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